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5" r:id="rId5"/>
    <p:sldId id="276" r:id="rId6"/>
    <p:sldId id="277" r:id="rId7"/>
    <p:sldId id="271" r:id="rId8"/>
    <p:sldId id="257" r:id="rId9"/>
    <p:sldId id="258" r:id="rId10"/>
    <p:sldId id="259" r:id="rId11"/>
    <p:sldId id="260" r:id="rId12"/>
    <p:sldId id="265" r:id="rId13"/>
    <p:sldId id="266" r:id="rId14"/>
    <p:sldId id="261" r:id="rId15"/>
    <p:sldId id="262" r:id="rId16"/>
    <p:sldId id="263" r:id="rId17"/>
    <p:sldId id="264" r:id="rId18"/>
    <p:sldId id="268" r:id="rId19"/>
    <p:sldId id="273" r:id="rId20"/>
    <p:sldId id="269" r:id="rId21"/>
    <p:sldId id="272" r:id="rId22"/>
    <p:sldId id="279" r:id="rId23"/>
    <p:sldId id="278" r:id="rId24"/>
    <p:sldId id="26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0148-EA4A-2815-7154-C3D48EBFE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A4A15-73F6-AF0F-290F-BF62A725A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9210-291F-3096-B8B6-BD050CF9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DFB8D-E669-ABFB-E1CA-005B03F3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B64B-DDFC-0D96-712B-F39406E9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27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5BE2-468A-92E0-1E92-CF189D2B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010DE-A268-994A-23EA-5F3AB6A1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86770-3E63-9812-E4BA-6F99D125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54CF-87E9-77B1-2F3E-0FCC7ED8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EB398-9664-8C23-0EF1-8B2CACB0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188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A6905-A082-250C-BD93-37B29757E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4A165-C830-D49A-3B7D-8CC2AE68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BDDD-CDEE-B436-4D80-05BFE901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F54F-F558-476C-CD19-17F674C1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6D3A-CE0C-C464-35CF-92C634BF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92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B518-98CA-EF2C-38A0-5DF86F6F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9A04-AFA1-0FCB-2BA3-AE4D023EF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B2A72-8AD3-BE22-647E-8043D65D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985D-3F63-7F7B-7E41-9A0F39D7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6754F-3BCE-E9A4-3167-6D88A31C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620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7BBC-F039-04EF-28F4-58E2A83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766C5-C6AE-B183-6CB7-2D11BA137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1B495-F0C9-B609-1C80-E7CECD03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E05E-D2D6-8383-037B-1F3B765A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59A6D-DCC3-4933-0D5C-F8551BFD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250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C304-84A5-B235-99AF-472D3A27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3A07-180F-37F7-3E35-C867995AC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55E2F-3366-FBAC-5DD7-586C25185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155E9-41A0-F6BE-4827-8CBE722F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C7F06-1702-578C-F0A7-D02356C1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ABE32-1356-1DDD-6B0C-866BCEA5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10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53EC-3B8C-3B42-CA58-D6847067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82551-9642-AE4A-0366-4B28632F7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AA5CB-603D-7F34-C372-D4F42CB1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8C5BF-27AA-1976-539C-2A7B3FB79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160A9-50C6-7491-3638-59C691753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AE5E4-AAA2-3E6E-05DC-E156A52A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32BE3-51A9-A7E5-F422-B2591424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7D15F-C252-7AEF-8AE0-51A247BB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93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52CA-7EC4-AF14-34B4-1CDE6CBE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BA2CE-741A-14B7-EAF7-9BDF35DB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0974-0A36-68F2-D3CA-CD3346C9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673C9-0BC8-32F2-0726-F3A6EB1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271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099F6-65CE-650A-A297-DD40AA99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D2881-F3A7-7765-CB71-47F43EEC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568F3-4D7A-10F8-660C-198780EF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058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798D-5CAB-124C-1D9B-A28D8D18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9458-34A4-C722-4123-B25EE244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6EDC4-007A-F4A8-07C4-04828D96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81309-C4E5-0BEA-4C84-B6471C16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06AF2-26B5-0BFD-51DD-C786BF9D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9533C-6DB1-7EF8-13C5-9DECA9BC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68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2EB7-CDB7-461F-9D9F-8E7977D3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74506-8C47-188B-80AA-5F7878EE3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51301-A718-BC6E-72ED-196C2D51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3E6E4-9C6B-1E5E-091A-10511E97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4D23E-0676-1F41-9B8A-1AC21AB5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2141C-E315-A3AD-1B6E-9A5B7900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662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8638E-3991-A6C7-3A30-E500E69D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B2B6C-C198-CC19-2B9F-6346AFE38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8DF1-F263-5584-6304-D1D2D218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E244-18F9-4F38-B7EC-FCE5522204C2}" type="datetimeFigureOut">
              <a:rPr lang="en-ID" smtClean="0"/>
              <a:t>21/01/2023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2B5AF-AD3F-8800-B3F2-B86457AD7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37C4-1158-3664-12CD-350A10003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6A81-B389-4856-891C-E42D467B8B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372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40EAD-D053-FB05-630B-66776712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00" y="3313651"/>
            <a:ext cx="1743876" cy="1743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88F5-4132-FAF9-1982-57580A724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2972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b="1" dirty="0"/>
              <a:t>LEADERSHIP</a:t>
            </a:r>
            <a:r>
              <a:rPr lang="en-US" sz="8800" dirty="0"/>
              <a:t> </a:t>
            </a:r>
            <a:br>
              <a:rPr lang="en-US" dirty="0"/>
            </a:b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Organisasi</a:t>
            </a:r>
            <a:r>
              <a:rPr lang="en-US" sz="4800" dirty="0"/>
              <a:t> </a:t>
            </a:r>
            <a:r>
              <a:rPr lang="en-US" sz="4800" dirty="0" err="1"/>
              <a:t>Kemahasiswaan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F3755-04E6-F09D-3A8F-6817B3DF2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0212" y="3602038"/>
            <a:ext cx="6867787" cy="1655762"/>
          </a:xfrm>
        </p:spPr>
        <p:txBody>
          <a:bodyPr/>
          <a:lstStyle/>
          <a:p>
            <a:pPr algn="l"/>
            <a:r>
              <a:rPr lang="en-US" dirty="0"/>
              <a:t>Achmad Choiron, S.</a:t>
            </a:r>
            <a:r>
              <a:rPr lang="en-US" dirty="0" err="1"/>
              <a:t>Kom</a:t>
            </a:r>
            <a:r>
              <a:rPr lang="en-US" dirty="0"/>
              <a:t>.,MT.</a:t>
            </a:r>
          </a:p>
          <a:p>
            <a:pPr algn="l"/>
            <a:r>
              <a:rPr lang="en-US" sz="2000" dirty="0" err="1"/>
              <a:t>Dosen</a:t>
            </a:r>
            <a:r>
              <a:rPr lang="en-US" sz="2000" dirty="0"/>
              <a:t> Prodi Teknik </a:t>
            </a:r>
            <a:r>
              <a:rPr lang="en-US" sz="2000" dirty="0" err="1"/>
              <a:t>Informatika</a:t>
            </a:r>
            <a:endParaRPr lang="en-US" sz="2000" dirty="0"/>
          </a:p>
          <a:p>
            <a:pPr algn="l"/>
            <a:r>
              <a:rPr lang="en-US" sz="2000" dirty="0" err="1"/>
              <a:t>Fakultas</a:t>
            </a:r>
            <a:r>
              <a:rPr lang="en-US" sz="2000" dirty="0"/>
              <a:t> Teknik Universitas Dr. </a:t>
            </a:r>
            <a:r>
              <a:rPr lang="en-US" sz="2000" dirty="0" err="1"/>
              <a:t>Soetomo</a:t>
            </a:r>
            <a:endParaRPr lang="en-ID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285FF-88DD-6AEF-D37D-54ED2485C645}"/>
              </a:ext>
            </a:extLst>
          </p:cNvPr>
          <p:cNvSpPr txBox="1"/>
          <p:nvPr/>
        </p:nvSpPr>
        <p:spPr>
          <a:xfrm>
            <a:off x="3800212" y="6055895"/>
            <a:ext cx="5855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Disampaikan</a:t>
            </a:r>
            <a:r>
              <a:rPr lang="en-US" sz="1400" dirty="0"/>
              <a:t> pada LKMM </a:t>
            </a: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Fakultas</a:t>
            </a:r>
            <a:r>
              <a:rPr lang="en-US" sz="1400" dirty="0"/>
              <a:t> Teknik </a:t>
            </a:r>
            <a:r>
              <a:rPr lang="en-US" sz="1400" dirty="0" err="1"/>
              <a:t>Unitomo</a:t>
            </a:r>
            <a:r>
              <a:rPr lang="en-US" sz="1400" dirty="0"/>
              <a:t> 6 </a:t>
            </a:r>
            <a:r>
              <a:rPr lang="en-US" sz="1400" dirty="0" err="1"/>
              <a:t>Januari</a:t>
            </a:r>
            <a:r>
              <a:rPr lang="en-US" sz="1400" dirty="0"/>
              <a:t> 2023 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68397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9CD1-8F62-7740-AEA3-E7828126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07"/>
            <a:ext cx="10515600" cy="876651"/>
          </a:xfrm>
        </p:spPr>
        <p:txBody>
          <a:bodyPr>
            <a:normAutofit/>
          </a:bodyPr>
          <a:lstStyle/>
          <a:p>
            <a:r>
              <a:rPr lang="en-ID" sz="4000" dirty="0"/>
              <a:t>PERBEDAAN ANTARA LEADER DENGAN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C122-7615-74D5-2B88-A86FB463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346"/>
            <a:ext cx="10515600" cy="57548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D" dirty="0"/>
              <a:t>Leader dan Manager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leader dan manager: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Visi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dan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mengarahkan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Manager, di </a:t>
            </a:r>
            <a:r>
              <a:rPr lang="en-ID" dirty="0" err="1"/>
              <a:t>sisi</a:t>
            </a:r>
            <a:r>
              <a:rPr lang="en-ID" dirty="0"/>
              <a:t> lain,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 dan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 oleh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atasan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Fokus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memotivasi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Manager, di </a:t>
            </a:r>
            <a:r>
              <a:rPr lang="en-ID" dirty="0" err="1"/>
              <a:t>sisi</a:t>
            </a:r>
            <a:r>
              <a:rPr lang="en-ID" dirty="0"/>
              <a:t> lain,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 dan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terorganisir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efisien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Keputusan: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Manager, di </a:t>
            </a:r>
            <a:r>
              <a:rPr lang="en-ID" dirty="0" err="1"/>
              <a:t>sisi</a:t>
            </a:r>
            <a:r>
              <a:rPr lang="en-ID" dirty="0"/>
              <a:t> lain,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terfokus</a:t>
            </a:r>
            <a:r>
              <a:rPr lang="en-ID" dirty="0"/>
              <a:t> pada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Manager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 dan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Kepemimpinan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manager, </a:t>
            </a:r>
            <a:r>
              <a:rPr lang="en-ID" dirty="0" err="1"/>
              <a:t>karena</a:t>
            </a:r>
            <a:r>
              <a:rPr lang="en-ID" dirty="0"/>
              <a:t> leader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Manager, di </a:t>
            </a:r>
            <a:r>
              <a:rPr lang="en-ID" dirty="0" err="1"/>
              <a:t>sisi</a:t>
            </a:r>
            <a:r>
              <a:rPr lang="en-ID" dirty="0"/>
              <a:t> lain,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 dan </a:t>
            </a:r>
            <a:r>
              <a:rPr lang="en-ID" dirty="0" err="1"/>
              <a:t>terfokus</a:t>
            </a:r>
            <a:r>
              <a:rPr lang="en-ID" dirty="0"/>
              <a:t> pada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37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EFB3-9F5D-E7D3-5B1D-64F62585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2"/>
            <a:ext cx="10515600" cy="658331"/>
          </a:xfrm>
        </p:spPr>
        <p:txBody>
          <a:bodyPr>
            <a:normAutofit fontScale="90000"/>
          </a:bodyPr>
          <a:lstStyle/>
          <a:p>
            <a:r>
              <a:rPr lang="sv-SE" dirty="0"/>
              <a:t>PERBEDAAN ANTARA LEADER DENGAN BOSS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DFE38-B658-079F-A743-281356306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238"/>
            <a:ext cx="10515600" cy="54947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dirty="0"/>
              <a:t>Leader dan boss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leader dan boss: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inspiratif</a:t>
            </a:r>
            <a:r>
              <a:rPr lang="en-ID" dirty="0"/>
              <a:t> dan </a:t>
            </a:r>
            <a:r>
              <a:rPr lang="en-ID" dirty="0" err="1"/>
              <a:t>memotivasi</a:t>
            </a:r>
            <a:r>
              <a:rPr lang="en-ID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boss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autokratis</a:t>
            </a:r>
            <a:r>
              <a:rPr lang="en-ID" dirty="0"/>
              <a:t> dan </a:t>
            </a:r>
            <a:r>
              <a:rPr lang="en-ID" dirty="0" err="1"/>
              <a:t>menekankan</a:t>
            </a:r>
            <a:r>
              <a:rPr lang="en-ID" dirty="0"/>
              <a:t> pada </a:t>
            </a:r>
            <a:r>
              <a:rPr lang="en-ID" dirty="0" err="1"/>
              <a:t>aturan</a:t>
            </a:r>
            <a:r>
              <a:rPr lang="en-ID" dirty="0"/>
              <a:t> dan </a:t>
            </a:r>
            <a:r>
              <a:rPr lang="en-ID" dirty="0" err="1"/>
              <a:t>struktur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 dan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Boss, di </a:t>
            </a:r>
            <a:r>
              <a:rPr lang="en-ID" dirty="0" err="1"/>
              <a:t>sisi</a:t>
            </a:r>
            <a:r>
              <a:rPr lang="en-ID" dirty="0"/>
              <a:t> lain,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pada </a:t>
            </a:r>
            <a:r>
              <a:rPr lang="en-ID" dirty="0" err="1"/>
              <a:t>aturan</a:t>
            </a:r>
            <a:r>
              <a:rPr lang="en-ID" dirty="0"/>
              <a:t> dan </a:t>
            </a:r>
            <a:r>
              <a:rPr lang="en-ID" dirty="0" err="1"/>
              <a:t>struktur</a:t>
            </a:r>
            <a:r>
              <a:rPr lang="en-ID" dirty="0"/>
              <a:t> dan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Keputusan: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Boss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terfokus</a:t>
            </a:r>
            <a:r>
              <a:rPr lang="en-ID" dirty="0"/>
              <a:t> pada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kelompoknya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Boss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Kepemimpinan</a:t>
            </a:r>
            <a:r>
              <a:rPr lang="en-ID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Leader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boss, </a:t>
            </a:r>
            <a:r>
              <a:rPr lang="en-ID" dirty="0" err="1"/>
              <a:t>karena</a:t>
            </a:r>
            <a:r>
              <a:rPr lang="en-ID" dirty="0"/>
              <a:t> leader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dan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orang lain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Boss, di </a:t>
            </a:r>
            <a:r>
              <a:rPr lang="en-ID" dirty="0" err="1"/>
              <a:t>sisi</a:t>
            </a:r>
            <a:r>
              <a:rPr lang="en-ID" dirty="0"/>
              <a:t> lain,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 dan </a:t>
            </a:r>
            <a:r>
              <a:rPr lang="en-ID" dirty="0" err="1"/>
              <a:t>terfokus</a:t>
            </a:r>
            <a:r>
              <a:rPr lang="en-ID" dirty="0"/>
              <a:t> pada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12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DA4C-ED11-00AF-F2D3-90F03322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935AF-D1B7-EBCF-D9BE-4FE923BFC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030E5-6975-1832-5FD2-AECDD493F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2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D965-47DF-55EC-D933-57060CC2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CB73-4ADD-3362-49F2-BD658E6F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17EF3-6303-343A-3472-DCC4206F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03E7-45B0-B880-8E2E-75D57C61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/>
              <a:t>BAGAIMANA GAYA KEPEMIMPINAN TERBAIK UNTUK ORGANISASI KEMAHASISWAAN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74A0D-7179-A437-20D5-517FC4C0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63"/>
            <a:ext cx="9966820" cy="4625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D" dirty="0"/>
              <a:t>Gaya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tujuan</a:t>
            </a:r>
            <a:r>
              <a:rPr lang="en-ID" dirty="0"/>
              <a:t> dan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Transformasional</a:t>
            </a:r>
            <a:r>
              <a:rPr lang="en-ID" b="1" dirty="0"/>
              <a:t>:</a:t>
            </a:r>
            <a:r>
              <a:rPr lang="en-ID" dirty="0"/>
              <a:t> Gaya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transformasional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kreativitas</a:t>
            </a:r>
            <a:r>
              <a:rPr lang="en-ID" dirty="0"/>
              <a:t> dan </a:t>
            </a:r>
            <a:r>
              <a:rPr lang="en-ID" dirty="0" err="1"/>
              <a:t>inovasi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Gaya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dan </a:t>
            </a:r>
            <a:r>
              <a:rPr lang="en-ID" dirty="0" err="1"/>
              <a:t>memotivasi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Demokratis</a:t>
            </a:r>
            <a:r>
              <a:rPr lang="en-ID" b="1" dirty="0"/>
              <a:t>: </a:t>
            </a:r>
            <a:r>
              <a:rPr lang="en-ID" dirty="0"/>
              <a:t>Gaya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demokratis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partisipasi</a:t>
            </a:r>
            <a:r>
              <a:rPr lang="en-ID" dirty="0"/>
              <a:t> dan </a:t>
            </a:r>
            <a:r>
              <a:rPr lang="en-ID" dirty="0" err="1"/>
              <a:t>kolaborasi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tim.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masukan</a:t>
            </a:r>
            <a:r>
              <a:rPr lang="en-ID" dirty="0"/>
              <a:t> dan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konsensus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. Gaya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suasana</a:t>
            </a:r>
            <a:r>
              <a:rPr lang="en-ID" dirty="0"/>
              <a:t> yang </a:t>
            </a:r>
            <a:r>
              <a:rPr lang="en-ID" dirty="0" err="1"/>
              <a:t>inklusif</a:t>
            </a:r>
            <a:r>
              <a:rPr lang="en-ID" dirty="0"/>
              <a:t> dan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keputusan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/>
              <a:t>Servant:</a:t>
            </a:r>
            <a:r>
              <a:rPr lang="en-ID" dirty="0"/>
              <a:t> Gaya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pelayan</a:t>
            </a:r>
            <a:r>
              <a:rPr lang="en-ID" dirty="0"/>
              <a:t> </a:t>
            </a:r>
            <a:r>
              <a:rPr lang="en-ID" dirty="0" err="1"/>
              <a:t>mengutamakan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dan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tim.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memberdayakan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Gaya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suasana</a:t>
            </a:r>
            <a:r>
              <a:rPr lang="en-ID" dirty="0"/>
              <a:t> yang </a:t>
            </a:r>
            <a:r>
              <a:rPr lang="en-ID" dirty="0" err="1"/>
              <a:t>mendukung</a:t>
            </a:r>
            <a:r>
              <a:rPr lang="en-ID" dirty="0"/>
              <a:t> dan </a:t>
            </a:r>
            <a:r>
              <a:rPr lang="en-ID" dirty="0" err="1"/>
              <a:t>memfasilitasi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diingat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"</a:t>
            </a:r>
            <a:r>
              <a:rPr lang="en-ID" dirty="0" err="1"/>
              <a:t>terbaik</a:t>
            </a:r>
            <a:r>
              <a:rPr lang="en-ID" dirty="0"/>
              <a:t>" yang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.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dihadapi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16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668A-872F-AAF6-C68B-B694FF6D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52"/>
            <a:ext cx="10515600" cy="994096"/>
          </a:xfrm>
        </p:spPr>
        <p:txBody>
          <a:bodyPr/>
          <a:lstStyle/>
          <a:p>
            <a:r>
              <a:rPr lang="en-ID" b="0" i="0" dirty="0">
                <a:solidFill>
                  <a:srgbClr val="343541"/>
                </a:solidFill>
                <a:effectLst/>
                <a:latin typeface="Söhne"/>
              </a:rPr>
              <a:t>KRITERIA LEADER YANG BAIK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56F2-A4A2-9BF1-CD9A-972EBC04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626"/>
            <a:ext cx="9655629" cy="554512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Kriteria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dapat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bervariasi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tergantung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pada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konteks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tujuan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organisasi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Namun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beberapa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kriteria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umumnya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meliputi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marL="444500" indent="-261938" algn="l">
              <a:buFont typeface="+mj-lt"/>
              <a:buAutoNum type="arabicPeriod"/>
            </a:pP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Visi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jelas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memiliki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visi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jangka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panjang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jelas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dapat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mengarahkan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timnya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menuju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tujuan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telah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ditetapkan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444500" indent="-261938" algn="l">
              <a:buFont typeface="+mj-lt"/>
              <a:buAutoNum type="arabicPeriod"/>
            </a:pP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Kepemimpinan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efektif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memiliki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kemampuan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memimpin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orang lain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dengan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cara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inspiratif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memotivasi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serta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mampu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membangun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hubungan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kuat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dengan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anggota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timnya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444500" indent="-261938" algn="l">
              <a:buFont typeface="+mj-lt"/>
              <a:buAutoNum type="arabicPeriod"/>
            </a:pP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Kemampuan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membuat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keputusan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memiliki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kemampuan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membuat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keputusan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tepat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cepat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situasi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sulit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serta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mampu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mengelola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risiko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memberikan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solusi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efektif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444500" indent="-261938" algn="l">
              <a:buFont typeface="+mj-lt"/>
              <a:buAutoNum type="arabicPeriod"/>
            </a:pP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Kemampuan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beradaptasi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mampu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menyesuaikan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gaya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kepemimpinan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mereka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sesuai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dengan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kebutuhan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tim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situasi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dihadapi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444500" indent="-261938" algn="l">
              <a:buFont typeface="+mj-lt"/>
              <a:buAutoNum type="arabicPeriod"/>
            </a:pP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Kemampuan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bekerja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sama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mampu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bekerja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sama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dengan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orang lain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mengembangkan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hubungan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dengan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pihak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lain di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atau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di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luar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organisasi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444500" indent="-261938" algn="l">
              <a:buFont typeface="+mj-lt"/>
              <a:buAutoNum type="arabicPeriod"/>
            </a:pP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Integritas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memiliki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integritas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tinggi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mampu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menjadi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teladan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bagi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anggota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timnya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444500" indent="-261938" algn="l">
              <a:buFont typeface="+mj-lt"/>
              <a:buAutoNum type="arabicPeriod"/>
            </a:pPr>
            <a:r>
              <a:rPr lang="en-ID" b="1" i="0" dirty="0" err="1">
                <a:solidFill>
                  <a:srgbClr val="374151"/>
                </a:solidFill>
                <a:effectLst/>
                <a:latin typeface="Söhne"/>
              </a:rPr>
              <a:t>Keterbukaan</a:t>
            </a:r>
            <a:r>
              <a:rPr lang="en-ID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Leader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baik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mampu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menjadi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terbuka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transparan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komunikasi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keputusan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diambil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serta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mampu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menangani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masalah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secara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efektif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ID" b="0" i="0" dirty="0" err="1">
                <a:solidFill>
                  <a:srgbClr val="374151"/>
                </a:solidFill>
                <a:effectLst/>
                <a:latin typeface="Söhne"/>
              </a:rPr>
              <a:t>terbuka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540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F9A5-F6B4-3B01-1E3C-EAEADDF5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0" i="0" dirty="0">
                <a:solidFill>
                  <a:srgbClr val="374151"/>
                </a:solidFill>
                <a:effectLst/>
                <a:latin typeface="Söhne"/>
              </a:rPr>
              <a:t>Ada </a:t>
            </a:r>
            <a:r>
              <a:rPr lang="en-ID" sz="3200" b="0" i="0" dirty="0" err="1">
                <a:solidFill>
                  <a:srgbClr val="374151"/>
                </a:solidFill>
                <a:effectLst/>
                <a:latin typeface="Söhne"/>
              </a:rPr>
              <a:t>beberapa</a:t>
            </a:r>
            <a:r>
              <a:rPr lang="en-ID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sz="3200" b="0" i="0" dirty="0" err="1">
                <a:solidFill>
                  <a:srgbClr val="374151"/>
                </a:solidFill>
                <a:effectLst/>
                <a:latin typeface="Söhne"/>
              </a:rPr>
              <a:t>cara</a:t>
            </a:r>
            <a:r>
              <a:rPr lang="en-ID" sz="3200" b="0" i="0" dirty="0">
                <a:solidFill>
                  <a:srgbClr val="374151"/>
                </a:solidFill>
                <a:effectLst/>
                <a:latin typeface="Söhne"/>
              </a:rPr>
              <a:t> di mana </a:t>
            </a:r>
            <a:r>
              <a:rPr lang="en-ID" sz="3200" b="0" i="0" dirty="0" err="1">
                <a:solidFill>
                  <a:srgbClr val="374151"/>
                </a:solidFill>
                <a:effectLst/>
                <a:latin typeface="Söhne"/>
              </a:rPr>
              <a:t>seorang</a:t>
            </a:r>
            <a:r>
              <a:rPr lang="en-ID" sz="3200" b="0" i="0" dirty="0">
                <a:solidFill>
                  <a:srgbClr val="374151"/>
                </a:solidFill>
                <a:effectLst/>
                <a:latin typeface="Söhne"/>
              </a:rPr>
              <a:t> leader </a:t>
            </a:r>
            <a:r>
              <a:rPr lang="en-ID" sz="3200" b="0" i="0" dirty="0" err="1">
                <a:solidFill>
                  <a:srgbClr val="374151"/>
                </a:solidFill>
                <a:effectLst/>
                <a:latin typeface="Söhne"/>
              </a:rPr>
              <a:t>dapat</a:t>
            </a:r>
            <a:r>
              <a:rPr lang="en-ID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D" sz="3200" b="0" i="0" dirty="0" err="1">
                <a:solidFill>
                  <a:srgbClr val="374151"/>
                </a:solidFill>
                <a:effectLst/>
                <a:latin typeface="Söhne"/>
              </a:rPr>
              <a:t>mempengaruhi</a:t>
            </a:r>
            <a:r>
              <a:rPr lang="en-ID" sz="3200" b="0" i="0" dirty="0">
                <a:solidFill>
                  <a:srgbClr val="374151"/>
                </a:solidFill>
                <a:effectLst/>
                <a:latin typeface="Söhne"/>
              </a:rPr>
              <a:t> pengikutnya: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6CB0-D49F-BB70-3B7A-E5F27130E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menyampaikan</a:t>
            </a:r>
            <a:r>
              <a:rPr lang="en-ID" b="1" dirty="0"/>
              <a:t> </a:t>
            </a:r>
            <a:r>
              <a:rPr lang="en-ID" b="1" dirty="0" err="1"/>
              <a:t>visi</a:t>
            </a:r>
            <a:r>
              <a:rPr lang="en-ID" b="1" dirty="0"/>
              <a:t> dan </a:t>
            </a:r>
            <a:r>
              <a:rPr lang="en-ID" b="1" dirty="0" err="1"/>
              <a:t>tujuan</a:t>
            </a:r>
            <a:r>
              <a:rPr lang="en-ID" b="1" dirty="0"/>
              <a:t> yang </a:t>
            </a:r>
            <a:r>
              <a:rPr lang="en-ID" b="1" dirty="0" err="1"/>
              <a:t>jelas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memotivasi</a:t>
            </a:r>
            <a:r>
              <a:rPr lang="en-ID" dirty="0"/>
              <a:t> pengikutnya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dan </a:t>
            </a:r>
            <a:r>
              <a:rPr lang="en-ID" dirty="0" err="1"/>
              <a:t>berpartisipasi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teladan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tindakan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 dan </a:t>
            </a:r>
            <a:r>
              <a:rPr lang="en-ID" dirty="0" err="1"/>
              <a:t>terpuji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pengikutnya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contohnya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menciptakan</a:t>
            </a:r>
            <a:r>
              <a:rPr lang="en-ID" b="1" dirty="0"/>
              <a:t> </a:t>
            </a:r>
            <a:r>
              <a:rPr lang="en-ID" b="1" dirty="0" err="1"/>
              <a:t>suasana</a:t>
            </a:r>
            <a:r>
              <a:rPr lang="en-ID" b="1" dirty="0"/>
              <a:t> yang </a:t>
            </a:r>
            <a:r>
              <a:rPr lang="en-ID" b="1" dirty="0" err="1"/>
              <a:t>mendukung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memfasilitasi</a:t>
            </a:r>
            <a:r>
              <a:rPr lang="en-ID" dirty="0"/>
              <a:t> </a:t>
            </a:r>
            <a:r>
              <a:rPr lang="en-ID" dirty="0" err="1"/>
              <a:t>suasana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inklusif</a:t>
            </a:r>
            <a:r>
              <a:rPr lang="en-ID" dirty="0"/>
              <a:t> dan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pengikutnya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dan </a:t>
            </a:r>
            <a:r>
              <a:rPr lang="en-ID" dirty="0" err="1"/>
              <a:t>dihargai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dan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arahan</a:t>
            </a:r>
            <a:r>
              <a:rPr lang="en-ID" b="1" dirty="0"/>
              <a:t> yang </a:t>
            </a:r>
            <a:r>
              <a:rPr lang="en-ID" b="1" dirty="0" err="1"/>
              <a:t>jelas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arahan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pengikutnya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membangun</a:t>
            </a:r>
            <a:r>
              <a:rPr lang="en-ID" b="1" dirty="0"/>
              <a:t> </a:t>
            </a:r>
            <a:r>
              <a:rPr lang="en-ID" b="1" dirty="0" err="1"/>
              <a:t>hubungan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dekat</a:t>
            </a:r>
            <a:r>
              <a:rPr lang="en-ID" dirty="0"/>
              <a:t> dan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pengikutnya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suasana</a:t>
            </a:r>
            <a:r>
              <a:rPr lang="en-ID" dirty="0"/>
              <a:t> yang </a:t>
            </a:r>
            <a:r>
              <a:rPr lang="en-ID" dirty="0" err="1"/>
              <a:t>mendukung</a:t>
            </a:r>
            <a:r>
              <a:rPr lang="en-ID" dirty="0"/>
              <a:t> dan </a:t>
            </a:r>
            <a:r>
              <a:rPr lang="en-ID" dirty="0" err="1"/>
              <a:t>memotivasi</a:t>
            </a:r>
            <a:r>
              <a:rPr lang="en-ID" dirty="0"/>
              <a:t> pengikutnya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dan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3171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AAFE-12EA-E274-C832-6C25A919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200" dirty="0"/>
              <a:t>Ada </a:t>
            </a:r>
            <a:r>
              <a:rPr lang="en-ID" sz="3200" dirty="0" err="1"/>
              <a:t>beberapa</a:t>
            </a:r>
            <a:r>
              <a:rPr lang="en-ID" sz="3200" dirty="0"/>
              <a:t> </a:t>
            </a:r>
            <a:r>
              <a:rPr lang="en-ID" sz="3200" dirty="0" err="1"/>
              <a:t>cara</a:t>
            </a:r>
            <a:r>
              <a:rPr lang="en-ID" sz="3200" dirty="0"/>
              <a:t> di mana </a:t>
            </a:r>
            <a:r>
              <a:rPr lang="en-ID" sz="3200" dirty="0" err="1"/>
              <a:t>seorang</a:t>
            </a:r>
            <a:r>
              <a:rPr lang="en-ID" sz="3200" dirty="0"/>
              <a:t> leader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mengkomunikasikan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efektif</a:t>
            </a:r>
            <a:r>
              <a:rPr lang="en-ID" sz="3200" dirty="0"/>
              <a:t> </a:t>
            </a:r>
            <a:r>
              <a:rPr lang="en-ID" sz="3200" dirty="0" err="1"/>
              <a:t>kepada</a:t>
            </a:r>
            <a:r>
              <a:rPr lang="en-ID" sz="3200" dirty="0"/>
              <a:t> anggotanya:</a:t>
            </a:r>
            <a:br>
              <a:rPr lang="en-ID" sz="3200" dirty="0"/>
            </a:b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ADC3-7162-0033-62ED-08672547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4" y="1532709"/>
            <a:ext cx="7173685" cy="496016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menyampaikan</a:t>
            </a:r>
            <a:r>
              <a:rPr lang="en-ID" b="1" dirty="0"/>
              <a:t> </a:t>
            </a:r>
            <a:r>
              <a:rPr lang="en-ID" b="1" dirty="0" err="1"/>
              <a:t>pesan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jelas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anggotanya.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menggunakan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 yang </a:t>
            </a:r>
            <a:r>
              <a:rPr lang="en-ID" b="1" dirty="0" err="1"/>
              <a:t>sesuai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audiensnya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anggotanya.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yang </a:t>
            </a:r>
            <a:r>
              <a:rPr lang="en-ID" dirty="0" err="1"/>
              <a:t>disampaikan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mempertahankan</a:t>
            </a:r>
            <a:r>
              <a:rPr lang="en-ID" b="1" dirty="0"/>
              <a:t> </a:t>
            </a:r>
            <a:r>
              <a:rPr lang="en-ID" b="1" dirty="0" err="1"/>
              <a:t>keterbukaan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terbuka</a:t>
            </a:r>
            <a:r>
              <a:rPr lang="en-ID" dirty="0"/>
              <a:t> dan </a:t>
            </a:r>
            <a:r>
              <a:rPr lang="en-ID" dirty="0" err="1"/>
              <a:t>transparan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dan </a:t>
            </a:r>
            <a:r>
              <a:rPr lang="en-ID" dirty="0" err="1"/>
              <a:t>keandalan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anggotanya.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mendengarkan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mendengarkan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seksama</a:t>
            </a:r>
            <a:r>
              <a:rPr lang="en-ID" dirty="0"/>
              <a:t> dan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perspektif</a:t>
            </a:r>
            <a:r>
              <a:rPr lang="en-ID" dirty="0"/>
              <a:t> anggotanya.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95DED-E0C2-9121-54C5-913C6A16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67" y="1600200"/>
            <a:ext cx="4443549" cy="44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9241-7D89-DFBA-6B2F-6B932C79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POLA PIKIR SEORANG LEADER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01FD6-CD5B-D5E4-5889-4E8A4B74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480457"/>
            <a:ext cx="10650581" cy="52164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dirty="0"/>
              <a:t>Pola </a:t>
            </a:r>
            <a:r>
              <a:rPr lang="en-ID" dirty="0" err="1"/>
              <a:t>pikir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leader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miliki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pikir</a:t>
            </a:r>
            <a:r>
              <a:rPr lang="en-ID" dirty="0"/>
              <a:t> yang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oleh leader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Berpikir</a:t>
            </a:r>
            <a:r>
              <a:rPr lang="en-ID" b="1" dirty="0"/>
              <a:t> </a:t>
            </a:r>
            <a:r>
              <a:rPr lang="en-ID" b="1" dirty="0" err="1"/>
              <a:t>jangka</a:t>
            </a:r>
            <a:r>
              <a:rPr lang="en-ID" b="1" dirty="0"/>
              <a:t> </a:t>
            </a:r>
            <a:r>
              <a:rPr lang="en-ID" b="1" dirty="0" err="1"/>
              <a:t>panjang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dan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Berpikir</a:t>
            </a:r>
            <a:r>
              <a:rPr lang="en-ID" b="1" dirty="0"/>
              <a:t> </a:t>
            </a:r>
            <a:r>
              <a:rPr lang="en-ID" b="1" dirty="0" err="1"/>
              <a:t>kreatif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 dan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inovatif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</a:t>
            </a:r>
            <a:r>
              <a:rPr lang="en-ID" dirty="0" err="1"/>
              <a:t>dihadapi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pandang</a:t>
            </a:r>
            <a:r>
              <a:rPr lang="en-ID" dirty="0"/>
              <a:t> dan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Berpikir</a:t>
            </a:r>
            <a:r>
              <a:rPr lang="en-ID" b="1" dirty="0"/>
              <a:t> </a:t>
            </a:r>
            <a:r>
              <a:rPr lang="en-ID" b="1" dirty="0" err="1"/>
              <a:t>analitis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seksama</a:t>
            </a:r>
            <a:r>
              <a:rPr lang="en-ID" dirty="0"/>
              <a:t> dan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didasarkan</a:t>
            </a:r>
            <a:r>
              <a:rPr lang="en-ID" dirty="0"/>
              <a:t> pada data dan </a:t>
            </a:r>
            <a:r>
              <a:rPr lang="en-ID" dirty="0" err="1"/>
              <a:t>fakta</a:t>
            </a:r>
            <a:r>
              <a:rPr lang="en-ID" dirty="0"/>
              <a:t> yang </a:t>
            </a:r>
            <a:r>
              <a:rPr lang="en-ID" dirty="0" err="1"/>
              <a:t>tersedia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faktor-faktor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dan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mengelolanya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Berpikir</a:t>
            </a:r>
            <a:r>
              <a:rPr lang="en-ID" b="1" dirty="0"/>
              <a:t> </a:t>
            </a:r>
            <a:r>
              <a:rPr lang="en-ID" b="1" dirty="0" err="1"/>
              <a:t>empati</a:t>
            </a:r>
            <a:r>
              <a:rPr lang="en-ID" b="1" dirty="0"/>
              <a:t>: </a:t>
            </a:r>
            <a:r>
              <a:rPr lang="en-ID" dirty="0"/>
              <a:t>Leader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dan </a:t>
            </a:r>
            <a:r>
              <a:rPr lang="en-ID" dirty="0" err="1"/>
              <a:t>merasakan</a:t>
            </a:r>
            <a:r>
              <a:rPr lang="en-ID" dirty="0"/>
              <a:t> </a:t>
            </a:r>
            <a:r>
              <a:rPr lang="en-ID" dirty="0" err="1"/>
              <a:t>perspektif</a:t>
            </a:r>
            <a:r>
              <a:rPr lang="en-ID" dirty="0"/>
              <a:t> orang lain,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pihak</a:t>
            </a:r>
            <a:r>
              <a:rPr lang="en-ID" dirty="0"/>
              <a:t> lain yang </a:t>
            </a:r>
            <a:r>
              <a:rPr lang="en-ID" dirty="0" err="1"/>
              <a:t>terlibat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28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AC91-40A1-0D51-52D7-A59CA2D8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4"/>
          </a:xfrm>
        </p:spPr>
        <p:txBody>
          <a:bodyPr/>
          <a:lstStyle/>
          <a:p>
            <a:r>
              <a:rPr lang="en-ID" dirty="0"/>
              <a:t>PERMASALAHAN DALAM KEPEMIMPINAN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B574-3BBE-85E3-A563-9ADF5FAD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326"/>
            <a:ext cx="10515600" cy="53993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/>
              <a:t>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dihadapi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, di </a:t>
            </a:r>
            <a:r>
              <a:rPr lang="en-ID" dirty="0" err="1"/>
              <a:t>antaranya</a:t>
            </a:r>
            <a:r>
              <a:rPr lang="en-ID" dirty="0"/>
              <a:t>:</a:t>
            </a:r>
          </a:p>
          <a:p>
            <a:r>
              <a:rPr lang="en-ID" b="1" dirty="0" err="1"/>
              <a:t>Masalah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: </a:t>
            </a:r>
            <a:r>
              <a:rPr lang="en-ID" dirty="0" err="1"/>
              <a:t>Komunikasi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kekacauan</a:t>
            </a:r>
            <a:r>
              <a:rPr lang="en-ID" dirty="0"/>
              <a:t> dan </a:t>
            </a:r>
            <a:r>
              <a:rPr lang="en-ID" dirty="0" err="1"/>
              <a:t>kebingungan</a:t>
            </a:r>
            <a:r>
              <a:rPr lang="en-ID" dirty="0"/>
              <a:t> di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r>
              <a:rPr lang="en-ID" b="1" dirty="0" err="1"/>
              <a:t>Masalah</a:t>
            </a:r>
            <a:r>
              <a:rPr lang="en-ID" b="1" dirty="0"/>
              <a:t> </a:t>
            </a:r>
            <a:r>
              <a:rPr lang="en-ID" b="1" dirty="0" err="1"/>
              <a:t>konflik</a:t>
            </a:r>
            <a:r>
              <a:rPr lang="en-ID" b="1" dirty="0"/>
              <a:t>: </a:t>
            </a:r>
            <a:r>
              <a:rPr lang="en-ID" dirty="0" err="1"/>
              <a:t>Konflik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terselesaikan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 dan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kekecewaan</a:t>
            </a:r>
            <a:r>
              <a:rPr lang="en-ID" dirty="0"/>
              <a:t> dan </a:t>
            </a:r>
            <a:r>
              <a:rPr lang="en-ID" dirty="0" err="1"/>
              <a:t>kejenuhan</a:t>
            </a:r>
            <a:r>
              <a:rPr lang="en-ID" dirty="0"/>
              <a:t> di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r>
              <a:rPr lang="en-ID" b="1" dirty="0" err="1"/>
              <a:t>Masalah</a:t>
            </a:r>
            <a:r>
              <a:rPr lang="en-ID" b="1" dirty="0"/>
              <a:t> </a:t>
            </a:r>
            <a:r>
              <a:rPr lang="en-ID" b="1" dirty="0" err="1"/>
              <a:t>motivasi</a:t>
            </a:r>
            <a:r>
              <a:rPr lang="en-ID" b="1" dirty="0"/>
              <a:t>: </a:t>
            </a:r>
            <a:r>
              <a:rPr lang="en-ID" dirty="0"/>
              <a:t>Jika leader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memotivasi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 dan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.</a:t>
            </a:r>
          </a:p>
          <a:p>
            <a:r>
              <a:rPr lang="en-ID" b="1" dirty="0" err="1"/>
              <a:t>Masalah</a:t>
            </a:r>
            <a:r>
              <a:rPr lang="en-ID" b="1" dirty="0"/>
              <a:t> </a:t>
            </a:r>
            <a:r>
              <a:rPr lang="en-ID" b="1" dirty="0" err="1"/>
              <a:t>pengambilan</a:t>
            </a:r>
            <a:r>
              <a:rPr lang="en-ID" b="1" dirty="0"/>
              <a:t> </a:t>
            </a:r>
            <a:r>
              <a:rPr lang="en-ID" b="1" dirty="0" err="1"/>
              <a:t>keputusan</a:t>
            </a:r>
            <a:r>
              <a:rPr lang="en-ID" b="1" dirty="0"/>
              <a:t>: </a:t>
            </a:r>
            <a:r>
              <a:rPr lang="en-ID" dirty="0"/>
              <a:t>Jika leader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lama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kekacauan</a:t>
            </a:r>
            <a:r>
              <a:rPr lang="en-ID" dirty="0"/>
              <a:t> dan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.</a:t>
            </a:r>
          </a:p>
          <a:p>
            <a:r>
              <a:rPr lang="en-ID" b="1" dirty="0" err="1"/>
              <a:t>Masalah</a:t>
            </a:r>
            <a:r>
              <a:rPr lang="en-ID" b="1" dirty="0"/>
              <a:t> </a:t>
            </a:r>
            <a:r>
              <a:rPr lang="en-ID" b="1" dirty="0" err="1"/>
              <a:t>kepemimpinan</a:t>
            </a:r>
            <a:r>
              <a:rPr lang="en-ID" b="1" dirty="0"/>
              <a:t>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efektif</a:t>
            </a:r>
            <a:r>
              <a:rPr lang="en-ID" b="1" dirty="0"/>
              <a:t>: </a:t>
            </a:r>
            <a:r>
              <a:rPr lang="en-ID" dirty="0"/>
              <a:t>Jika leader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terfokus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produktif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kekacauan</a:t>
            </a:r>
            <a:r>
              <a:rPr lang="en-ID" dirty="0"/>
              <a:t> dan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66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B0941-3350-E116-DDE7-7041F291B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24" y="1845741"/>
            <a:ext cx="3777342" cy="3777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9F5C8-59E0-3BCF-EF50-130158CA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Brainstorming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70994-48E0-01F5-4F32-9A921E90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623"/>
            <a:ext cx="8131629" cy="49464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leader </a:t>
            </a:r>
            <a:r>
              <a:rPr lang="en-US" dirty="0" err="1"/>
              <a:t>dengan</a:t>
            </a:r>
            <a:r>
              <a:rPr lang="en-US" dirty="0"/>
              <a:t>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leader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bos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leader yang </a:t>
            </a:r>
            <a:r>
              <a:rPr lang="en-ID" dirty="0" err="1"/>
              <a:t>baik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leader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anggotanya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leader.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Kesalahan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dihindari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leader.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D" dirty="0"/>
          </a:p>
          <a:p>
            <a:pPr marL="514350" indent="-514350">
              <a:buFont typeface="+mj-lt"/>
              <a:buAutoNum type="arabicPeriod"/>
            </a:pPr>
            <a:endParaRPr lang="en-ID" dirty="0"/>
          </a:p>
          <a:p>
            <a:pPr marL="514350" indent="-51435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23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880D-51B4-AFBC-2354-C2AA754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dirty="0"/>
              <a:t>KESALAHAN YANG HARUS DIHINDARI SEORANG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E0E3E-62B5-A65F-9B27-77F3AF54E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8410303" cy="49688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dihindari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leader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autokratis</a:t>
            </a:r>
            <a:r>
              <a:rPr lang="en-ID" b="1" dirty="0"/>
              <a:t>: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autokratis</a:t>
            </a:r>
            <a:r>
              <a:rPr lang="en-ID" dirty="0"/>
              <a:t> dan </a:t>
            </a:r>
            <a:r>
              <a:rPr lang="en-ID" dirty="0" err="1"/>
              <a:t>mengabaikan</a:t>
            </a:r>
            <a:r>
              <a:rPr lang="en-ID" dirty="0"/>
              <a:t> saran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masukan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keengganan</a:t>
            </a:r>
            <a:r>
              <a:rPr lang="en-ID" dirty="0"/>
              <a:t> dan </a:t>
            </a:r>
            <a:r>
              <a:rPr lang="en-ID" dirty="0" err="1"/>
              <a:t>kekecewaan</a:t>
            </a:r>
            <a:r>
              <a:rPr lang="en-ID" dirty="0"/>
              <a:t> di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kreativitas</a:t>
            </a:r>
            <a:r>
              <a:rPr lang="en-ID" dirty="0"/>
              <a:t> dan </a:t>
            </a:r>
            <a:r>
              <a:rPr lang="en-ID" dirty="0" err="1"/>
              <a:t>inovasi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arahan</a:t>
            </a:r>
            <a:r>
              <a:rPr lang="en-ID" b="1" dirty="0"/>
              <a:t> yang </a:t>
            </a:r>
            <a:r>
              <a:rPr lang="en-ID" b="1" dirty="0" err="1"/>
              <a:t>jelas</a:t>
            </a:r>
            <a:r>
              <a:rPr lang="en-ID" b="1" dirty="0"/>
              <a:t>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arahan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instruksi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kebingungan</a:t>
            </a:r>
            <a:r>
              <a:rPr lang="en-ID" dirty="0"/>
              <a:t> dan </a:t>
            </a:r>
            <a:r>
              <a:rPr lang="en-ID" dirty="0" err="1"/>
              <a:t>kekacauan</a:t>
            </a:r>
            <a:r>
              <a:rPr lang="en-ID" dirty="0"/>
              <a:t> di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mempertahankan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 yang </a:t>
            </a:r>
            <a:r>
              <a:rPr lang="en-ID" b="1" dirty="0" err="1"/>
              <a:t>terbuka</a:t>
            </a:r>
            <a:r>
              <a:rPr lang="en-ID" b="1" dirty="0"/>
              <a:t>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yang </a:t>
            </a:r>
            <a:r>
              <a:rPr lang="en-ID" dirty="0" err="1"/>
              <a:t>terbuka</a:t>
            </a:r>
            <a:r>
              <a:rPr lang="en-ID" dirty="0"/>
              <a:t> dan </a:t>
            </a:r>
            <a:r>
              <a:rPr lang="en-ID" dirty="0" err="1"/>
              <a:t>transparan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kepercayaan</a:t>
            </a:r>
            <a:r>
              <a:rPr lang="en-ID" dirty="0"/>
              <a:t> yang </a:t>
            </a:r>
            <a:r>
              <a:rPr lang="en-ID" dirty="0" err="1"/>
              <a:t>rendah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umpan</a:t>
            </a:r>
            <a:r>
              <a:rPr lang="en-ID" b="1" dirty="0"/>
              <a:t> </a:t>
            </a:r>
            <a:r>
              <a:rPr lang="en-ID" b="1" dirty="0" err="1"/>
              <a:t>balik</a:t>
            </a:r>
            <a:r>
              <a:rPr lang="en-ID" b="1" dirty="0"/>
              <a:t> yang </a:t>
            </a:r>
            <a:r>
              <a:rPr lang="en-ID" b="1" dirty="0" err="1"/>
              <a:t>tepat</a:t>
            </a:r>
            <a:r>
              <a:rPr lang="en-ID" b="1" dirty="0"/>
              <a:t>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kekecewaan</a:t>
            </a:r>
            <a:r>
              <a:rPr lang="en-ID" dirty="0"/>
              <a:t> dan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membangun</a:t>
            </a:r>
            <a:r>
              <a:rPr lang="en-ID" b="1" dirty="0"/>
              <a:t> </a:t>
            </a:r>
            <a:r>
              <a:rPr lang="en-ID" b="1" dirty="0" err="1"/>
              <a:t>hubungan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pengikut</a:t>
            </a:r>
            <a:r>
              <a:rPr lang="en-ID" b="1" dirty="0"/>
              <a:t>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dihargai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dan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092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3799-229B-9038-3DBF-1072F942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8053D-C559-52CF-696C-38EB6512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EA1B1-D1F7-162C-F62B-9A9A67D4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4D30-ABFC-D250-04AF-806874CD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C941E-E563-D643-5D56-335A0192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/>
              <a:t>Dari </a:t>
            </a:r>
            <a:r>
              <a:rPr lang="en-ID" dirty="0" err="1"/>
              <a:t>satu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manakah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Anda </a:t>
            </a:r>
            <a:r>
              <a:rPr lang="en-ID" dirty="0" err="1"/>
              <a:t>bisa</a:t>
            </a:r>
            <a:r>
              <a:rPr lang="en-ID" dirty="0"/>
              <a:t>?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Menurut</a:t>
            </a:r>
            <a:r>
              <a:rPr lang="en-ID" dirty="0"/>
              <a:t> Anda,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Anda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kondusif</a:t>
            </a:r>
            <a:r>
              <a:rPr lang="en-ID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Apabila</a:t>
            </a:r>
            <a:r>
              <a:rPr lang="en-ID" dirty="0"/>
              <a:t> Anda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Anda </a:t>
            </a:r>
            <a:r>
              <a:rPr lang="en-ID" dirty="0" err="1"/>
              <a:t>terapkan</a:t>
            </a:r>
            <a:r>
              <a:rPr lang="en-ID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Anda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Anda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80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76E4-5565-0BF6-BDE8-2091FB1E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3502-4B48-A0ED-11AD-D70ED213D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kemapuan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yang sangat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diperlukanpemimpin</a:t>
            </a:r>
            <a:r>
              <a:rPr lang="en-ID" dirty="0"/>
              <a:t>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kempuantersebut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Bagaimana</a:t>
            </a:r>
            <a:r>
              <a:rPr lang="en-ID" dirty="0"/>
              <a:t> model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penangan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pemimpin,berikan</a:t>
            </a:r>
            <a:r>
              <a:rPr lang="en-ID" dirty="0"/>
              <a:t> juga </a:t>
            </a:r>
            <a:r>
              <a:rPr lang="en-ID" dirty="0" err="1"/>
              <a:t>argumentasi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model </a:t>
            </a:r>
            <a:r>
              <a:rPr lang="en-ID" dirty="0" err="1"/>
              <a:t>tersebut</a:t>
            </a:r>
            <a:r>
              <a:rPr lang="en-ID" dirty="0"/>
              <a:t> yang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digunakan,sertakan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Kapan </a:t>
            </a:r>
            <a:r>
              <a:rPr lang="en-ID" dirty="0" err="1"/>
              <a:t>negosiasi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menangani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, </a:t>
            </a:r>
            <a:r>
              <a:rPr lang="en-ID" dirty="0" err="1"/>
              <a:t>jelaskan</a:t>
            </a:r>
            <a:r>
              <a:rPr lang="en-ID" dirty="0"/>
              <a:t> </a:t>
            </a:r>
            <a:r>
              <a:rPr lang="en-ID" dirty="0" err="1"/>
              <a:t>pendekatannegosiasi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dan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yangsebaiknya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, </a:t>
            </a:r>
            <a:r>
              <a:rPr lang="en-ID" dirty="0" err="1"/>
              <a:t>uraikan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komprehen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4119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3E3A-CA1F-9165-D670-7B0F6F9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936F-66A3-06DD-BCEB-C31E16A1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E43D8-75CD-BC7E-DD14-47E42134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9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D24F-8A43-3657-789C-9DFB8132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1FC7E-BAC9-A666-9C53-4BC1C3DB5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D" dirty="0"/>
              <a:t>1.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menyukai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kekuasaannya</a:t>
            </a:r>
            <a:r>
              <a:rPr lang="en-ID" dirty="0"/>
              <a:t>, </a:t>
            </a:r>
            <a:r>
              <a:rPr lang="en-ID" dirty="0" err="1"/>
              <a:t>justru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suka</a:t>
            </a:r>
            <a:r>
              <a:rPr lang="en-ID" dirty="0"/>
              <a:t>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karyawannya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teman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koleganya</a:t>
            </a:r>
            <a:r>
              <a:rPr lang="en-ID" dirty="0"/>
              <a:t>.</a:t>
            </a:r>
          </a:p>
          <a:p>
            <a:r>
              <a:rPr lang="en-ID" dirty="0" err="1"/>
              <a:t>Stereotip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….</a:t>
            </a:r>
          </a:p>
          <a:p>
            <a:endParaRPr lang="en-ID" dirty="0"/>
          </a:p>
          <a:p>
            <a:r>
              <a:rPr lang="en-ID" dirty="0"/>
              <a:t>a. The earthmother</a:t>
            </a:r>
          </a:p>
          <a:p>
            <a:r>
              <a:rPr lang="en-ID" dirty="0"/>
              <a:t>b. The manipulator</a:t>
            </a:r>
          </a:p>
          <a:p>
            <a:r>
              <a:rPr lang="en-ID" dirty="0"/>
              <a:t>c. The workaholic</a:t>
            </a:r>
          </a:p>
          <a:p>
            <a:r>
              <a:rPr lang="en-ID" dirty="0"/>
              <a:t>d. The </a:t>
            </a:r>
            <a:r>
              <a:rPr lang="en-ID" dirty="0" err="1"/>
              <a:t>egaliter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r>
              <a:rPr lang="en-ID" dirty="0"/>
              <a:t>d. The </a:t>
            </a:r>
            <a:r>
              <a:rPr lang="en-ID" dirty="0" err="1"/>
              <a:t>egaliter</a:t>
            </a:r>
            <a:endParaRPr lang="en-ID" dirty="0"/>
          </a:p>
          <a:p>
            <a:endParaRPr lang="en-ID" dirty="0"/>
          </a:p>
          <a:p>
            <a:r>
              <a:rPr lang="en-ID" dirty="0"/>
              <a:t>2. Gaya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yang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yakni</a:t>
            </a:r>
            <a:r>
              <a:rPr lang="en-ID" dirty="0"/>
              <a:t>….</a:t>
            </a:r>
          </a:p>
          <a:p>
            <a:r>
              <a:rPr lang="en-ID" dirty="0"/>
              <a:t>a. </a:t>
            </a:r>
            <a:r>
              <a:rPr lang="en-ID" dirty="0" err="1"/>
              <a:t>Mahir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,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membina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sama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Memerankan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pelindung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Berpegang</a:t>
            </a:r>
            <a:r>
              <a:rPr lang="en-ID" dirty="0"/>
              <a:t> </a:t>
            </a:r>
            <a:r>
              <a:rPr lang="en-ID" dirty="0" err="1"/>
              <a:t>teguh</a:t>
            </a:r>
            <a:r>
              <a:rPr lang="en-ID" dirty="0"/>
              <a:t> pada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anggota</a:t>
            </a:r>
            <a:r>
              <a:rPr lang="en-ID" dirty="0"/>
              <a:t> di </a:t>
            </a:r>
            <a:r>
              <a:rPr lang="en-ID" dirty="0" err="1"/>
              <a:t>dalamnya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  <a:p>
            <a:endParaRPr lang="en-ID" dirty="0"/>
          </a:p>
          <a:p>
            <a:r>
              <a:rPr lang="en-ID" dirty="0"/>
              <a:t>3.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di Universitas Ohio, </a:t>
            </a:r>
            <a:r>
              <a:rPr lang="en-ID" dirty="0" err="1"/>
              <a:t>kecenderungan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berorientasi</a:t>
            </a:r>
            <a:r>
              <a:rPr lang="en-ID" dirty="0"/>
              <a:t> consideration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sikapnya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….</a:t>
            </a:r>
          </a:p>
          <a:p>
            <a:r>
              <a:rPr lang="en-ID" dirty="0"/>
              <a:t>a.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saja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/</a:t>
            </a:r>
            <a:r>
              <a:rPr lang="en-ID" dirty="0" err="1"/>
              <a:t>pekerjanya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petunjuk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bawahannya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kritik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yang </a:t>
            </a:r>
            <a:r>
              <a:rPr lang="en-ID" dirty="0" err="1"/>
              <a:t>jelek</a:t>
            </a:r>
            <a:r>
              <a:rPr lang="en-ID" dirty="0"/>
              <a:t> di </a:t>
            </a:r>
            <a:r>
              <a:rPr lang="en-ID" dirty="0" err="1"/>
              <a:t>muka</a:t>
            </a:r>
            <a:r>
              <a:rPr lang="en-ID" dirty="0"/>
              <a:t> </a:t>
            </a:r>
            <a:r>
              <a:rPr lang="en-ID" dirty="0" err="1"/>
              <a:t>umum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/</a:t>
            </a:r>
            <a:r>
              <a:rPr lang="en-ID" dirty="0" err="1"/>
              <a:t>pekerjanya</a:t>
            </a:r>
            <a:endParaRPr lang="en-ID" dirty="0"/>
          </a:p>
          <a:p>
            <a:endParaRPr lang="en-ID" dirty="0"/>
          </a:p>
          <a:p>
            <a:r>
              <a:rPr lang="en-ID" dirty="0"/>
              <a:t>4.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dipandang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seni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peranan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….</a:t>
            </a:r>
          </a:p>
          <a:p>
            <a:r>
              <a:rPr lang="en-ID" dirty="0"/>
              <a:t>a.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dorongan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pekerjanya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dikehendaki</a:t>
            </a:r>
            <a:r>
              <a:rPr lang="en-ID" dirty="0"/>
              <a:t> oleh </a:t>
            </a:r>
            <a:r>
              <a:rPr lang="en-ID" dirty="0" err="1"/>
              <a:t>pemimpin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Memengaruhi</a:t>
            </a:r>
            <a:r>
              <a:rPr lang="en-ID" dirty="0"/>
              <a:t> orang lain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himbauan</a:t>
            </a:r>
            <a:r>
              <a:rPr lang="en-ID" dirty="0"/>
              <a:t> dan </a:t>
            </a:r>
            <a:r>
              <a:rPr lang="en-ID" dirty="0" err="1"/>
              <a:t>persuasi</a:t>
            </a:r>
            <a:r>
              <a:rPr lang="en-ID" dirty="0"/>
              <a:t> yang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sesuai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dan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kelompok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kerjasama</a:t>
            </a:r>
            <a:r>
              <a:rPr lang="en-ID" dirty="0"/>
              <a:t> yang </a:t>
            </a:r>
            <a:r>
              <a:rPr lang="en-ID" dirty="0" err="1"/>
              <a:t>jelas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a.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dorongan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pekerjanya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dikehendaki</a:t>
            </a:r>
            <a:r>
              <a:rPr lang="en-ID" dirty="0"/>
              <a:t> oleh </a:t>
            </a:r>
            <a:r>
              <a:rPr lang="en-ID" dirty="0" err="1"/>
              <a:t>pemimpin</a:t>
            </a:r>
            <a:endParaRPr lang="en-ID" dirty="0"/>
          </a:p>
          <a:p>
            <a:endParaRPr lang="en-ID" dirty="0"/>
          </a:p>
          <a:p>
            <a:r>
              <a:rPr lang="en-ID" dirty="0"/>
              <a:t>5.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otoriter</a:t>
            </a:r>
            <a:r>
              <a:rPr lang="en-ID" dirty="0"/>
              <a:t> pada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yakni</a:t>
            </a:r>
            <a:r>
              <a:rPr lang="en-ID" dirty="0"/>
              <a:t> ….</a:t>
            </a:r>
          </a:p>
          <a:p>
            <a:r>
              <a:rPr lang="en-ID" dirty="0"/>
              <a:t>a. </a:t>
            </a:r>
            <a:r>
              <a:rPr lang="en-ID" dirty="0" err="1"/>
              <a:t>Lamban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mencurigai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Motivasi</a:t>
            </a:r>
            <a:r>
              <a:rPr lang="en-ID" dirty="0"/>
              <a:t> dan </a:t>
            </a:r>
            <a:r>
              <a:rPr lang="en-ID" dirty="0" err="1"/>
              <a:t>semangat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rendah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di </a:t>
            </a:r>
            <a:r>
              <a:rPr lang="en-ID" dirty="0" err="1"/>
              <a:t>organisasi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Motivasi</a:t>
            </a:r>
            <a:r>
              <a:rPr lang="en-ID" dirty="0"/>
              <a:t> dan </a:t>
            </a:r>
            <a:r>
              <a:rPr lang="en-ID" dirty="0" err="1"/>
              <a:t>semangat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rendah</a:t>
            </a:r>
            <a:endParaRPr lang="en-ID" dirty="0"/>
          </a:p>
          <a:p>
            <a:endParaRPr lang="en-ID" dirty="0"/>
          </a:p>
          <a:p>
            <a:r>
              <a:rPr lang="en-ID" dirty="0"/>
              <a:t>Baca Juga :</a:t>
            </a:r>
          </a:p>
          <a:p>
            <a:endParaRPr lang="en-ID" dirty="0"/>
          </a:p>
          <a:p>
            <a:r>
              <a:rPr lang="en-ID" dirty="0"/>
              <a:t>4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Program Linear dan </a:t>
            </a:r>
            <a:r>
              <a:rPr lang="en-ID" dirty="0" err="1"/>
              <a:t>Jawabannya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11 </a:t>
            </a:r>
            <a:r>
              <a:rPr lang="en-ID" dirty="0" err="1"/>
              <a:t>Pilihan</a:t>
            </a:r>
            <a:r>
              <a:rPr lang="en-ID" dirty="0"/>
              <a:t> Ganda</a:t>
            </a:r>
          </a:p>
          <a:p>
            <a:endParaRPr lang="en-ID" dirty="0"/>
          </a:p>
          <a:p>
            <a:r>
              <a:rPr lang="en-ID" dirty="0"/>
              <a:t>6.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bergaya</a:t>
            </a:r>
            <a:r>
              <a:rPr lang="en-ID" dirty="0"/>
              <a:t> </a:t>
            </a:r>
            <a:r>
              <a:rPr lang="en-ID" dirty="0" err="1"/>
              <a:t>kompromi</a:t>
            </a:r>
            <a:r>
              <a:rPr lang="en-ID" dirty="0"/>
              <a:t> </a:t>
            </a:r>
            <a:r>
              <a:rPr lang="en-ID" dirty="0" err="1"/>
              <a:t>ditunjukan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….</a:t>
            </a:r>
          </a:p>
          <a:p>
            <a:r>
              <a:rPr lang="en-ID" dirty="0"/>
              <a:t>a.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menyerah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kesulitan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orientasi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pada </a:t>
            </a:r>
            <a:r>
              <a:rPr lang="en-ID" dirty="0" err="1"/>
              <a:t>hasil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Mengutamakan</a:t>
            </a:r>
            <a:r>
              <a:rPr lang="en-ID" dirty="0"/>
              <a:t> </a:t>
            </a:r>
            <a:r>
              <a:rPr lang="en-ID" dirty="0" err="1"/>
              <a:t>orientasi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dorongan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selektif</a:t>
            </a:r>
            <a:r>
              <a:rPr lang="en-ID" dirty="0"/>
              <a:t> pada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organisasinya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dorongan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selektif</a:t>
            </a:r>
            <a:r>
              <a:rPr lang="en-ID" dirty="0"/>
              <a:t> pada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organisasinya</a:t>
            </a:r>
            <a:endParaRPr lang="en-ID" dirty="0"/>
          </a:p>
          <a:p>
            <a:endParaRPr lang="en-ID" dirty="0"/>
          </a:p>
          <a:p>
            <a:r>
              <a:rPr lang="en-ID" dirty="0"/>
              <a:t>7. Yang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, </a:t>
            </a:r>
            <a:r>
              <a:rPr lang="en-ID" dirty="0" err="1"/>
              <a:t>manajer</a:t>
            </a:r>
            <a:r>
              <a:rPr lang="en-ID" dirty="0"/>
              <a:t> dan administrator </a:t>
            </a:r>
            <a:r>
              <a:rPr lang="en-ID" dirty="0" err="1"/>
              <a:t>adalah</a:t>
            </a:r>
            <a:r>
              <a:rPr lang="en-ID" dirty="0"/>
              <a:t>….</a:t>
            </a:r>
          </a:p>
          <a:p>
            <a:r>
              <a:rPr lang="en-ID" dirty="0"/>
              <a:t>a.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,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melakukannya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, dan administrator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perubahan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agar minimal,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, dan administrator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terencana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,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, dan administrator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mempertahankan</a:t>
            </a:r>
            <a:r>
              <a:rPr lang="en-ID" dirty="0"/>
              <a:t> status quo</a:t>
            </a:r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membesar</a:t>
            </a:r>
            <a:r>
              <a:rPr lang="en-ID" dirty="0"/>
              <a:t>,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agar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administrator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konflik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,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, dan administrator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mempertahankan</a:t>
            </a:r>
            <a:r>
              <a:rPr lang="en-ID" dirty="0"/>
              <a:t> status quo</a:t>
            </a:r>
          </a:p>
          <a:p>
            <a:endParaRPr lang="en-ID" dirty="0"/>
          </a:p>
          <a:p>
            <a:r>
              <a:rPr lang="en-ID" dirty="0"/>
              <a:t>8. </a:t>
            </a:r>
            <a:r>
              <a:rPr lang="en-ID" dirty="0" err="1"/>
              <a:t>Penganut</a:t>
            </a:r>
            <a:r>
              <a:rPr lang="en-ID" dirty="0"/>
              <a:t> </a:t>
            </a:r>
            <a:r>
              <a:rPr lang="en-ID" dirty="0" err="1"/>
              <a:t>mitos</a:t>
            </a:r>
            <a:r>
              <a:rPr lang="en-ID" dirty="0"/>
              <a:t> the for all seasons </a:t>
            </a:r>
            <a:r>
              <a:rPr lang="en-ID" dirty="0" err="1"/>
              <a:t>meyakini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faktor</a:t>
            </a:r>
            <a:r>
              <a:rPr lang="en-ID" dirty="0"/>
              <a:t>….</a:t>
            </a:r>
          </a:p>
          <a:p>
            <a:r>
              <a:rPr lang="en-ID" dirty="0"/>
              <a:t>a. </a:t>
            </a:r>
            <a:r>
              <a:rPr lang="en-ID" dirty="0" err="1"/>
              <a:t>Keturunan</a:t>
            </a:r>
            <a:r>
              <a:rPr lang="en-ID" dirty="0"/>
              <a:t> dan </a:t>
            </a:r>
            <a:r>
              <a:rPr lang="en-ID" dirty="0" err="1"/>
              <a:t>kekayaan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Perasaan</a:t>
            </a:r>
            <a:r>
              <a:rPr lang="en-ID" dirty="0"/>
              <a:t> dan </a:t>
            </a:r>
            <a:r>
              <a:rPr lang="en-ID" dirty="0" err="1"/>
              <a:t>nurasi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Intensitas</a:t>
            </a:r>
            <a:r>
              <a:rPr lang="en-ID" dirty="0"/>
              <a:t> </a:t>
            </a:r>
            <a:r>
              <a:rPr lang="en-ID" dirty="0" err="1"/>
              <a:t>emosi</a:t>
            </a:r>
            <a:r>
              <a:rPr lang="en-ID" dirty="0"/>
              <a:t> yang </a:t>
            </a:r>
            <a:r>
              <a:rPr lang="en-ID" dirty="0" err="1"/>
              <a:t>tinggi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Karakter</a:t>
            </a:r>
            <a:r>
              <a:rPr lang="en-ID" dirty="0"/>
              <a:t> dan </a:t>
            </a:r>
            <a:r>
              <a:rPr lang="en-ID" dirty="0" err="1"/>
              <a:t>prestasi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capai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Karakter</a:t>
            </a:r>
            <a:r>
              <a:rPr lang="en-ID" dirty="0"/>
              <a:t> dan </a:t>
            </a:r>
            <a:r>
              <a:rPr lang="en-ID" dirty="0" err="1"/>
              <a:t>prestasi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capai</a:t>
            </a:r>
            <a:endParaRPr lang="en-ID" dirty="0"/>
          </a:p>
          <a:p>
            <a:endParaRPr lang="en-ID" dirty="0"/>
          </a:p>
          <a:p>
            <a:r>
              <a:rPr lang="en-ID" dirty="0"/>
              <a:t>9. </a:t>
            </a:r>
            <a:r>
              <a:rPr lang="en-ID" dirty="0" err="1"/>
              <a:t>Sebutan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yang </a:t>
            </a:r>
            <a:r>
              <a:rPr lang="en-ID" dirty="0" err="1"/>
              <a:t>berkuasa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kudeta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….</a:t>
            </a:r>
          </a:p>
          <a:p>
            <a:r>
              <a:rPr lang="en-ID" dirty="0"/>
              <a:t>a. Timocratic</a:t>
            </a:r>
          </a:p>
          <a:p>
            <a:endParaRPr lang="en-ID" dirty="0"/>
          </a:p>
          <a:p>
            <a:r>
              <a:rPr lang="en-ID" dirty="0"/>
              <a:t>b. Plutocratic</a:t>
            </a:r>
          </a:p>
          <a:p>
            <a:endParaRPr lang="en-ID" dirty="0"/>
          </a:p>
          <a:p>
            <a:r>
              <a:rPr lang="en-ID" dirty="0"/>
              <a:t>c. Tyrannical</a:t>
            </a:r>
          </a:p>
          <a:p>
            <a:endParaRPr lang="en-ID" dirty="0"/>
          </a:p>
          <a:p>
            <a:r>
              <a:rPr lang="en-ID" dirty="0"/>
              <a:t>d. Crowd compeller</a:t>
            </a:r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c. Tyrannical</a:t>
            </a:r>
          </a:p>
          <a:p>
            <a:endParaRPr lang="en-ID" dirty="0"/>
          </a:p>
          <a:p>
            <a:r>
              <a:rPr lang="en-ID" dirty="0"/>
              <a:t>10.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intuitive thinkers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….</a:t>
            </a:r>
          </a:p>
          <a:p>
            <a:r>
              <a:rPr lang="en-ID" dirty="0"/>
              <a:t>a. </a:t>
            </a:r>
            <a:r>
              <a:rPr lang="en-ID" dirty="0" err="1"/>
              <a:t>Menyukai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sifatnya</a:t>
            </a:r>
            <a:r>
              <a:rPr lang="en-ID" dirty="0"/>
              <a:t> </a:t>
            </a:r>
            <a:r>
              <a:rPr lang="en-ID" dirty="0" err="1"/>
              <a:t>logis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Menyukai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harmonis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Mampu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orientasi</a:t>
            </a:r>
            <a:r>
              <a:rPr lang="en-ID" dirty="0"/>
              <a:t> pada </a:t>
            </a:r>
            <a:r>
              <a:rPr lang="en-ID" dirty="0" err="1"/>
              <a:t>fakta</a:t>
            </a:r>
            <a:r>
              <a:rPr lang="en-ID" dirty="0"/>
              <a:t>/data,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pasti</a:t>
            </a:r>
            <a:r>
              <a:rPr lang="en-ID" dirty="0"/>
              <a:t> dan </a:t>
            </a:r>
            <a:r>
              <a:rPr lang="en-ID" dirty="0" err="1"/>
              <a:t>detil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a. </a:t>
            </a:r>
            <a:r>
              <a:rPr lang="en-ID" dirty="0" err="1"/>
              <a:t>Menyukai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sifatnya</a:t>
            </a:r>
            <a:r>
              <a:rPr lang="en-ID" dirty="0"/>
              <a:t> </a:t>
            </a:r>
            <a:r>
              <a:rPr lang="en-ID" dirty="0" err="1"/>
              <a:t>logis</a:t>
            </a:r>
            <a:endParaRPr lang="en-ID" dirty="0"/>
          </a:p>
          <a:p>
            <a:endParaRPr lang="en-ID" dirty="0"/>
          </a:p>
          <a:p>
            <a:r>
              <a:rPr lang="en-ID" dirty="0"/>
              <a:t>11.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orientasi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rendah</a:t>
            </a:r>
            <a:r>
              <a:rPr lang="en-ID" dirty="0"/>
              <a:t>,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dan </a:t>
            </a:r>
            <a:r>
              <a:rPr lang="en-ID" dirty="0" err="1"/>
              <a:t>efektivitasnya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…</a:t>
            </a:r>
          </a:p>
          <a:p>
            <a:r>
              <a:rPr lang="en-ID" dirty="0"/>
              <a:t>a. Autocrat</a:t>
            </a:r>
          </a:p>
          <a:p>
            <a:r>
              <a:rPr lang="en-ID" dirty="0"/>
              <a:t>b. Bureaucrat</a:t>
            </a:r>
          </a:p>
          <a:p>
            <a:r>
              <a:rPr lang="en-ID" dirty="0"/>
              <a:t>c. Compromiser</a:t>
            </a:r>
          </a:p>
          <a:p>
            <a:r>
              <a:rPr lang="en-ID" dirty="0"/>
              <a:t>d. Deserter</a:t>
            </a:r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r>
              <a:rPr lang="en-ID" dirty="0"/>
              <a:t>a. Autocrat</a:t>
            </a:r>
          </a:p>
          <a:p>
            <a:endParaRPr lang="en-ID" dirty="0"/>
          </a:p>
          <a:p>
            <a:r>
              <a:rPr lang="en-ID" dirty="0"/>
              <a:t>12.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menempatkan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orang yang paling </a:t>
            </a:r>
            <a:r>
              <a:rPr lang="en-ID" dirty="0" err="1"/>
              <a:t>berkuasa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kelompoknya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sebutan</a:t>
            </a:r>
            <a:r>
              <a:rPr lang="en-ID" dirty="0"/>
              <a:t>….</a:t>
            </a:r>
          </a:p>
          <a:p>
            <a:r>
              <a:rPr lang="en-ID" dirty="0"/>
              <a:t>a. Elected leaders</a:t>
            </a:r>
          </a:p>
          <a:p>
            <a:r>
              <a:rPr lang="en-ID" dirty="0"/>
              <a:t>b. Sociometric leaders</a:t>
            </a:r>
          </a:p>
          <a:p>
            <a:r>
              <a:rPr lang="en-ID" dirty="0"/>
              <a:t>c. Salient leaders</a:t>
            </a:r>
          </a:p>
          <a:p>
            <a:r>
              <a:rPr lang="en-ID" dirty="0"/>
              <a:t>d. Persistent leader</a:t>
            </a:r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r>
              <a:rPr lang="en-ID" dirty="0"/>
              <a:t>c. Salient leaders</a:t>
            </a:r>
          </a:p>
          <a:p>
            <a:endParaRPr lang="en-ID" dirty="0"/>
          </a:p>
          <a:p>
            <a:r>
              <a:rPr lang="en-ID" dirty="0"/>
              <a:t>13. Gaya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transformasional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ciri</a:t>
            </a:r>
            <a:r>
              <a:rPr lang="en-ID" dirty="0"/>
              <a:t> </a:t>
            </a:r>
            <a:r>
              <a:rPr lang="en-ID" dirty="0" err="1"/>
              <a:t>yakni</a:t>
            </a:r>
            <a:r>
              <a:rPr lang="en-ID" dirty="0"/>
              <a:t> …</a:t>
            </a:r>
          </a:p>
          <a:p>
            <a:r>
              <a:rPr lang="en-ID" dirty="0"/>
              <a:t>a. </a:t>
            </a:r>
            <a:r>
              <a:rPr lang="en-ID" dirty="0" err="1"/>
              <a:t>Melindungi</a:t>
            </a:r>
            <a:r>
              <a:rPr lang="en-ID" dirty="0"/>
              <a:t>, </a:t>
            </a:r>
            <a:r>
              <a:rPr lang="en-ID" dirty="0" err="1"/>
              <a:t>mengayomi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menolong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pimpin</a:t>
            </a:r>
            <a:endParaRPr lang="en-ID" dirty="0"/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Memberdayakan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 dan </a:t>
            </a:r>
            <a:r>
              <a:rPr lang="en-ID" dirty="0" err="1"/>
              <a:t>membangun</a:t>
            </a:r>
            <a:endParaRPr lang="en-ID" dirty="0"/>
          </a:p>
          <a:p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mendayagunakan</a:t>
            </a:r>
            <a:r>
              <a:rPr lang="en-ID" dirty="0"/>
              <a:t> </a:t>
            </a:r>
            <a:r>
              <a:rPr lang="en-ID" dirty="0" err="1"/>
              <a:t>kelebihan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pemimpin</a:t>
            </a:r>
            <a:endParaRPr lang="en-ID" dirty="0"/>
          </a:p>
          <a:p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Memotivasi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mengarahkan</a:t>
            </a:r>
            <a:r>
              <a:rPr lang="en-ID" dirty="0"/>
              <a:t> para </a:t>
            </a:r>
            <a:r>
              <a:rPr lang="en-ID" dirty="0" err="1"/>
              <a:t>pengikut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saja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Memberdayakan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 dan </a:t>
            </a:r>
            <a:r>
              <a:rPr lang="en-ID" dirty="0" err="1"/>
              <a:t>membangun</a:t>
            </a:r>
            <a:endParaRPr lang="en-ID" dirty="0"/>
          </a:p>
          <a:p>
            <a:endParaRPr lang="en-ID" dirty="0"/>
          </a:p>
          <a:p>
            <a:r>
              <a:rPr lang="en-ID" dirty="0"/>
              <a:t>Baca Juga :</a:t>
            </a:r>
          </a:p>
          <a:p>
            <a:endParaRPr lang="en-ID" dirty="0"/>
          </a:p>
          <a:p>
            <a:r>
              <a:rPr lang="en-ID" dirty="0"/>
              <a:t>15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Beserta</a:t>
            </a:r>
            <a:r>
              <a:rPr lang="en-ID" dirty="0"/>
              <a:t> </a:t>
            </a:r>
            <a:r>
              <a:rPr lang="en-ID" dirty="0" err="1"/>
              <a:t>Jawabannya</a:t>
            </a:r>
            <a:r>
              <a:rPr lang="en-ID" dirty="0"/>
              <a:t> </a:t>
            </a:r>
            <a:r>
              <a:rPr lang="en-ID" dirty="0" err="1"/>
              <a:t>Lengkap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Essay dan </a:t>
            </a:r>
            <a:r>
              <a:rPr lang="en-ID" dirty="0" err="1"/>
              <a:t>Jawabannya</a:t>
            </a:r>
            <a:endParaRPr lang="en-ID" dirty="0"/>
          </a:p>
          <a:p>
            <a:r>
              <a:rPr lang="en-ID" dirty="0"/>
              <a:t>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essay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jawabannya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ketahui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/>
              <a:t>1. </a:t>
            </a:r>
            <a:r>
              <a:rPr lang="en-ID" dirty="0" err="1"/>
              <a:t>Kalau</a:t>
            </a:r>
            <a:r>
              <a:rPr lang="en-ID" dirty="0"/>
              <a:t> </a:t>
            </a:r>
            <a:r>
              <a:rPr lang="en-ID" dirty="0" err="1"/>
              <a:t>birokrat</a:t>
            </a:r>
            <a:r>
              <a:rPr lang="en-ID" dirty="0"/>
              <a:t> </a:t>
            </a:r>
            <a:r>
              <a:rPr lang="en-ID" dirty="0" err="1"/>
              <a:t>meletakkan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birokrat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sebagai</a:t>
            </a:r>
            <a:endParaRPr lang="en-ID" dirty="0"/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 Role book</a:t>
            </a:r>
          </a:p>
          <a:p>
            <a:endParaRPr lang="en-ID" dirty="0"/>
          </a:p>
          <a:p>
            <a:r>
              <a:rPr lang="en-ID" dirty="0"/>
              <a:t>2. </a:t>
            </a:r>
            <a:r>
              <a:rPr lang="en-ID" dirty="0" err="1"/>
              <a:t>Seorang</a:t>
            </a:r>
            <a:r>
              <a:rPr lang="en-ID" dirty="0"/>
              <a:t> Mastery Leadership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synergizer</a:t>
            </a:r>
            <a:r>
              <a:rPr lang="en-ID" dirty="0"/>
              <a:t>, yang </a:t>
            </a:r>
            <a:r>
              <a:rPr lang="en-ID" dirty="0" err="1"/>
              <a:t>maksudnya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…</a:t>
            </a:r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  <a:p>
            <a:endParaRPr lang="en-ID" dirty="0"/>
          </a:p>
          <a:p>
            <a:r>
              <a:rPr lang="en-ID" dirty="0"/>
              <a:t>3. Jika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oposisi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yang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….</a:t>
            </a:r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 Expert and referent power</a:t>
            </a:r>
          </a:p>
          <a:p>
            <a:endParaRPr lang="en-ID" dirty="0"/>
          </a:p>
          <a:p>
            <a:r>
              <a:rPr lang="en-ID" dirty="0"/>
              <a:t>4. </a:t>
            </a:r>
            <a:r>
              <a:rPr lang="en-ID" dirty="0" err="1"/>
              <a:t>Sebuah</a:t>
            </a:r>
            <a:r>
              <a:rPr lang="en-ID" dirty="0"/>
              <a:t> proses yang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internalisasi</a:t>
            </a:r>
            <a:r>
              <a:rPr lang="en-ID" dirty="0"/>
              <a:t> dan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erat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….</a:t>
            </a:r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 </a:t>
            </a:r>
            <a:r>
              <a:rPr lang="en-ID" dirty="0" err="1"/>
              <a:t>Keahlian</a:t>
            </a:r>
            <a:endParaRPr lang="en-ID" dirty="0"/>
          </a:p>
          <a:p>
            <a:endParaRPr lang="en-ID" dirty="0"/>
          </a:p>
          <a:p>
            <a:r>
              <a:rPr lang="en-ID" dirty="0"/>
              <a:t>5. </a:t>
            </a:r>
            <a:r>
              <a:rPr lang="en-ID" dirty="0" err="1"/>
              <a:t>Taktik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yang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komitmen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, </a:t>
            </a:r>
            <a:r>
              <a:rPr lang="en-ID" dirty="0" err="1"/>
              <a:t>misi</a:t>
            </a:r>
            <a:r>
              <a:rPr lang="en-ID" dirty="0"/>
              <a:t>, </a:t>
            </a:r>
            <a:r>
              <a:rPr lang="en-ID" dirty="0" err="1"/>
              <a:t>startegi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program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yakni</a:t>
            </a:r>
            <a:r>
              <a:rPr lang="en-ID" dirty="0"/>
              <a:t> ….</a:t>
            </a:r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 Inspirational appeal</a:t>
            </a:r>
          </a:p>
          <a:p>
            <a:endParaRPr lang="en-ID" dirty="0"/>
          </a:p>
          <a:p>
            <a:r>
              <a:rPr lang="en-ID" dirty="0"/>
              <a:t>6.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merusak</a:t>
            </a:r>
            <a:r>
              <a:rPr lang="en-ID" dirty="0"/>
              <a:t> dan </a:t>
            </a:r>
            <a:r>
              <a:rPr lang="en-ID" dirty="0" err="1"/>
              <a:t>disfungsional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….</a:t>
            </a:r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 </a:t>
            </a:r>
            <a:r>
              <a:rPr lang="en-ID" dirty="0" err="1"/>
              <a:t>Menghilangkan</a:t>
            </a:r>
            <a:r>
              <a:rPr lang="en-ID" dirty="0"/>
              <a:t> </a:t>
            </a:r>
            <a:r>
              <a:rPr lang="en-ID" dirty="0" err="1"/>
              <a:t>konflik</a:t>
            </a:r>
            <a:endParaRPr lang="en-ID" dirty="0"/>
          </a:p>
          <a:p>
            <a:endParaRPr lang="en-ID" dirty="0"/>
          </a:p>
          <a:p>
            <a:r>
              <a:rPr lang="en-ID" dirty="0"/>
              <a:t>7.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persoalan</a:t>
            </a:r>
            <a:r>
              <a:rPr lang="en-ID" dirty="0"/>
              <a:t> </a:t>
            </a:r>
            <a:r>
              <a:rPr lang="en-ID" dirty="0" err="1"/>
              <a:t>hierarkhi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….</a:t>
            </a:r>
          </a:p>
          <a:p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: </a:t>
            </a:r>
            <a:r>
              <a:rPr lang="en-ID"/>
              <a:t>Birokratis</a:t>
            </a:r>
          </a:p>
        </p:txBody>
      </p:sp>
    </p:spTree>
    <p:extLst>
      <p:ext uri="{BB962C8B-B14F-4D97-AF65-F5344CB8AC3E}">
        <p14:creationId xmlns:p14="http://schemas.microsoft.com/office/powerpoint/2010/main" val="298683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300E-696B-46FD-623A-499AC54D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ORGANISASI KEMAHASISWAAN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8F730-A396-E46E-0461-E78613D1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dibentuk</a:t>
            </a:r>
            <a:r>
              <a:rPr lang="en-ID" dirty="0"/>
              <a:t> oleh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menyalurkan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, </a:t>
            </a:r>
            <a:r>
              <a:rPr lang="en-ID" dirty="0" err="1"/>
              <a:t>bakat</a:t>
            </a:r>
            <a:r>
              <a:rPr lang="en-ID" dirty="0"/>
              <a:t>,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mempromosikan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bermanfaat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dan </a:t>
            </a:r>
            <a:r>
              <a:rPr lang="en-ID" dirty="0" err="1"/>
              <a:t>masyarakat</a:t>
            </a:r>
            <a:r>
              <a:rPr lang="en-ID" dirty="0"/>
              <a:t>. </a:t>
            </a:r>
          </a:p>
          <a:p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bervariasi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fokus</a:t>
            </a:r>
            <a:r>
              <a:rPr lang="en-ID" dirty="0"/>
              <a:t>, dan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dijalankan</a:t>
            </a:r>
            <a:r>
              <a:rPr lang="en-ID" dirty="0"/>
              <a:t>.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olahraga</a:t>
            </a:r>
            <a:r>
              <a:rPr lang="en-ID" dirty="0"/>
              <a:t>,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seni</a:t>
            </a:r>
            <a:r>
              <a:rPr lang="en-ID" dirty="0"/>
              <a:t>,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keagamaan</a:t>
            </a:r>
            <a:r>
              <a:rPr lang="en-ID" dirty="0"/>
              <a:t>, dan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</a:t>
            </a:r>
          </a:p>
          <a:p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memperluas</a:t>
            </a:r>
            <a:r>
              <a:rPr lang="en-ID" dirty="0"/>
              <a:t> </a:t>
            </a:r>
            <a:r>
              <a:rPr lang="en-ID" dirty="0" err="1"/>
              <a:t>wawasan</a:t>
            </a:r>
            <a:r>
              <a:rPr lang="en-ID" dirty="0"/>
              <a:t> dan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yang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karier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di masa </a:t>
            </a:r>
            <a:r>
              <a:rPr lang="en-ID" dirty="0" err="1"/>
              <a:t>depan</a:t>
            </a:r>
            <a:r>
              <a:rPr lang="en-ID" dirty="0"/>
              <a:t>. </a:t>
            </a:r>
          </a:p>
          <a:p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yang </a:t>
            </a:r>
            <a:r>
              <a:rPr lang="en-ID" dirty="0" err="1"/>
              <a:t>bermanfaat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dan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55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24510-037D-0CE9-7189-4E246B09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9" y="3497955"/>
            <a:ext cx="1847850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90F71-29C1-5B89-FA97-ED2C56B16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09" y="3599131"/>
            <a:ext cx="1847849" cy="1792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487E0-8858-F05D-A658-AD3073ED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89" y="731789"/>
            <a:ext cx="2422546" cy="2085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A5A31-FCE9-FEC9-F3AA-B767DC4CD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979" y="803216"/>
            <a:ext cx="1806479" cy="1792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130D5-5D92-1C75-6005-496E7301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43" y="3497955"/>
            <a:ext cx="1995043" cy="1995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C6282-54AC-2C4F-3DAB-FA756F797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421" y="1076305"/>
            <a:ext cx="2754346" cy="1301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F31019-83C8-CA7C-2350-18D30A27F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7464" y="953309"/>
            <a:ext cx="1642596" cy="1642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A24110-A129-A499-1176-AC3A82F232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8317" y="3429000"/>
            <a:ext cx="1967907" cy="19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1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8D59-036F-627A-C04F-645153A8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343541"/>
                </a:solidFill>
                <a:effectLst/>
                <a:latin typeface="Söhne"/>
              </a:rPr>
              <a:t>STRUKTUR ORGANISASI KEMAHASISWAAN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E561-FF65-9D70-2DA1-E6FADE9A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951"/>
            <a:ext cx="10515600" cy="4775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, di </a:t>
            </a:r>
            <a:r>
              <a:rPr lang="en-ID" dirty="0" err="1"/>
              <a:t>antaranya</a:t>
            </a:r>
            <a:r>
              <a:rPr lang="en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Anggota</a:t>
            </a:r>
            <a:r>
              <a:rPr lang="en-ID" dirty="0"/>
              <a:t>: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yang </a:t>
            </a:r>
            <a:r>
              <a:rPr lang="en-ID" dirty="0" err="1"/>
              <a:t>tergabung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dan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dijalankan</a:t>
            </a:r>
            <a:r>
              <a:rPr lang="en-ID" dirty="0"/>
              <a:t> oleh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Dewan </a:t>
            </a:r>
            <a:r>
              <a:rPr lang="en-ID" dirty="0" err="1"/>
              <a:t>pengurus</a:t>
            </a:r>
            <a:r>
              <a:rPr lang="en-ID" dirty="0"/>
              <a:t>: Dewan </a:t>
            </a:r>
            <a:r>
              <a:rPr lang="en-ID" dirty="0" err="1"/>
              <a:t>pengurus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orang yang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Ketua</a:t>
            </a:r>
            <a:r>
              <a:rPr lang="en-ID" dirty="0"/>
              <a:t>: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tertinggi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dan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mengkoordinasikan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dan dewan </a:t>
            </a:r>
            <a:r>
              <a:rPr lang="en-ID" dirty="0" err="1"/>
              <a:t>pengurus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Sekretaris</a:t>
            </a:r>
            <a:r>
              <a:rPr lang="en-ID" dirty="0"/>
              <a:t>: </a:t>
            </a:r>
            <a:r>
              <a:rPr lang="en-ID" dirty="0" err="1"/>
              <a:t>Sekretaris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dan </a:t>
            </a:r>
            <a:r>
              <a:rPr lang="en-ID" dirty="0" err="1"/>
              <a:t>dokumentasi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Bendahara</a:t>
            </a:r>
            <a:r>
              <a:rPr lang="en-ID" dirty="0"/>
              <a:t>: </a:t>
            </a:r>
            <a:r>
              <a:rPr lang="en-ID" dirty="0" err="1"/>
              <a:t>Bendahara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dana dan </a:t>
            </a:r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.</a:t>
            </a:r>
          </a:p>
          <a:p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juga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divisi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</a:p>
          <a:p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kemahasiswaan</a:t>
            </a:r>
            <a:r>
              <a:rPr lang="en-ID" dirty="0"/>
              <a:t> </a:t>
            </a:r>
            <a:r>
              <a:rPr lang="en-ID" dirty="0" err="1"/>
              <a:t>bervariasi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ukuran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77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B263-03EE-8606-5653-B9190A7A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02E7-8E42-91F4-FB91-8D61D9A29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A153-B79E-93E7-D56E-C27AB08F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3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1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A13A-5F5D-7EA8-EE3A-CC3C931E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1325563"/>
          </a:xfrm>
        </p:spPr>
        <p:txBody>
          <a:bodyPr/>
          <a:lstStyle/>
          <a:p>
            <a:r>
              <a:rPr lang="en-ID" dirty="0"/>
              <a:t>APA PENTINGNYA MEMAHAMI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4BD4-E511-4DFB-0BAD-B34E83E4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Memahami</a:t>
            </a:r>
            <a:r>
              <a:rPr lang="en-ID" dirty="0"/>
              <a:t> leadership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dan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,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, dan </a:t>
            </a:r>
            <a:r>
              <a:rPr lang="en-ID" dirty="0" err="1"/>
              <a:t>memotivasi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memahami</a:t>
            </a:r>
            <a:r>
              <a:rPr lang="en-ID" dirty="0"/>
              <a:t> leadership juga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,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dan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dihadapi</a:t>
            </a:r>
            <a:r>
              <a:rPr lang="en-ID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Memahami</a:t>
            </a:r>
            <a:r>
              <a:rPr lang="en-ID" dirty="0"/>
              <a:t> leadership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, </a:t>
            </a:r>
            <a:r>
              <a:rPr lang="en-ID" dirty="0" err="1"/>
              <a:t>memahami</a:t>
            </a:r>
            <a:r>
              <a:rPr lang="en-ID" dirty="0"/>
              <a:t> leadership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dan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kesuksesan</a:t>
            </a:r>
            <a:r>
              <a:rPr lang="en-ID" dirty="0"/>
              <a:t> dan </a:t>
            </a:r>
            <a:r>
              <a:rPr lang="en-ID" dirty="0" err="1"/>
              <a:t>keberhasilan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96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A5F-CE18-B0CF-8E48-B7B63A29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JENIS KEPEMIMPINAN (LEADERSHIP)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6099-FAD2-E28A-2D90-92F822EE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619309" cy="48268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D" dirty="0"/>
              <a:t>Ada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, dan </a:t>
            </a:r>
            <a:r>
              <a:rPr lang="en-ID" dirty="0" err="1"/>
              <a:t>kepemimpinan</a:t>
            </a:r>
            <a:r>
              <a:rPr lang="en-ID" dirty="0"/>
              <a:t> yang paling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umum</a:t>
            </a:r>
            <a:r>
              <a:rPr lang="en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Otokratis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dan </a:t>
            </a:r>
            <a:r>
              <a:rPr lang="en-ID" dirty="0" err="1"/>
              <a:t>mengharapkan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perintahnya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. Gaya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darurat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/>
              <a:t>Laissez-faire:</a:t>
            </a:r>
            <a:r>
              <a:rPr lang="en-ID" dirty="0"/>
              <a:t> Gaya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, di mana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membiarkan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Gaya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di mana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 dan </a:t>
            </a:r>
            <a:r>
              <a:rPr lang="en-ID" dirty="0" err="1"/>
              <a:t>motivasi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Transformasional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transformasional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semangat</a:t>
            </a:r>
            <a:r>
              <a:rPr lang="en-ID" dirty="0"/>
              <a:t> dan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kreativitas</a:t>
            </a:r>
            <a:r>
              <a:rPr lang="en-ID" dirty="0"/>
              <a:t> dan </a:t>
            </a:r>
            <a:r>
              <a:rPr lang="en-ID" dirty="0" err="1"/>
              <a:t>inovasi</a:t>
            </a:r>
            <a:r>
              <a:rPr lang="en-ID" dirty="0"/>
              <a:t>, dan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Demokratis</a:t>
            </a:r>
            <a:r>
              <a:rPr lang="en-ID" b="1" dirty="0"/>
              <a:t>: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demokratis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partisipasi</a:t>
            </a:r>
            <a:r>
              <a:rPr lang="en-ID" dirty="0"/>
              <a:t> dan </a:t>
            </a:r>
            <a:r>
              <a:rPr lang="en-ID" dirty="0" err="1"/>
              <a:t>kolaborasi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masukan</a:t>
            </a:r>
            <a:r>
              <a:rPr lang="en-ID" dirty="0"/>
              <a:t> dan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konsensus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Pelayan</a:t>
            </a:r>
            <a:r>
              <a:rPr lang="en-ID" b="1" dirty="0"/>
              <a:t>: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pelayan</a:t>
            </a:r>
            <a:r>
              <a:rPr lang="en-ID" dirty="0"/>
              <a:t> </a:t>
            </a:r>
            <a:r>
              <a:rPr lang="en-ID" dirty="0" err="1"/>
              <a:t>mengutamakan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dan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memberdayakan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Pada </a:t>
            </a:r>
            <a:r>
              <a:rPr lang="en-ID" dirty="0" err="1"/>
              <a:t>akhirnya</a:t>
            </a:r>
            <a:r>
              <a:rPr lang="en-ID" dirty="0"/>
              <a:t>,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</a:t>
            </a:r>
            <a:r>
              <a:rPr lang="en-ID" dirty="0" err="1"/>
              <a:t>kekuatan</a:t>
            </a:r>
            <a:r>
              <a:rPr lang="en-ID" dirty="0"/>
              <a:t> dan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dan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470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70EB-99F1-5879-10DB-FA378EE8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>
            <a:normAutofit/>
          </a:bodyPr>
          <a:lstStyle/>
          <a:p>
            <a:r>
              <a:rPr lang="en-ID" sz="3600" dirty="0"/>
              <a:t>BEDA ANTARA PEMIMPIN DENGAN KEPEMIMPINAN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47C58-1930-8C74-1AA8-BAECD7F9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5394121"/>
          </a:xfrm>
        </p:spPr>
        <p:txBody>
          <a:bodyPr>
            <a:normAutofit fontScale="85000" lnSpcReduction="20000"/>
          </a:bodyPr>
          <a:lstStyle/>
          <a:p>
            <a:r>
              <a:rPr lang="en-ID" b="1" dirty="0" err="1"/>
              <a:t>Pemimpin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</a:t>
            </a:r>
            <a:r>
              <a:rPr lang="en-ID" dirty="0" err="1"/>
              <a:t>kelompok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</a:p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</a:t>
            </a:r>
            <a:r>
              <a:rPr lang="en-ID" dirty="0" err="1"/>
              <a:t>mempengaruhi</a:t>
            </a:r>
            <a:r>
              <a:rPr lang="en-ID" dirty="0"/>
              <a:t> orang lain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 </a:t>
            </a:r>
          </a:p>
          <a:p>
            <a:r>
              <a:rPr lang="en-ID" dirty="0"/>
              <a:t>Jadi,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orang yang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yang </a:t>
            </a:r>
            <a:r>
              <a:rPr lang="en-ID" dirty="0" err="1"/>
              <a:t>dimiliki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memimpin</a:t>
            </a:r>
            <a:r>
              <a:rPr lang="en-ID" dirty="0"/>
              <a:t> orang lain.</a:t>
            </a:r>
          </a:p>
          <a:p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orang lain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arahan</a:t>
            </a:r>
            <a:r>
              <a:rPr lang="en-ID" dirty="0"/>
              <a:t>,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, dan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. </a:t>
            </a:r>
          </a:p>
          <a:p>
            <a:r>
              <a:rPr lang="en-ID" b="1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diambil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autokratis</a:t>
            </a:r>
            <a:r>
              <a:rPr lang="en-ID" dirty="0"/>
              <a:t>, </a:t>
            </a:r>
            <a:r>
              <a:rPr lang="en-ID" dirty="0" err="1"/>
              <a:t>transformasional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demokratis</a:t>
            </a:r>
            <a:r>
              <a:rPr lang="en-ID" dirty="0"/>
              <a:t>. </a:t>
            </a:r>
          </a:p>
          <a:p>
            <a:r>
              <a:rPr lang="en-ID" dirty="0" err="1"/>
              <a:t>Kepemimpinan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timnya</a:t>
            </a:r>
            <a:r>
              <a:rPr lang="en-ID" dirty="0"/>
              <a:t>,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dan </a:t>
            </a:r>
            <a:r>
              <a:rPr lang="en-ID" dirty="0" err="1"/>
              <a:t>produktivitas</a:t>
            </a:r>
            <a:r>
              <a:rPr lang="en-ID" dirty="0"/>
              <a:t>, dan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229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3724</Words>
  <Application>Microsoft Office PowerPoint</Application>
  <PresentationFormat>Widescreen</PresentationFormat>
  <Paragraphs>336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Söhne</vt:lpstr>
      <vt:lpstr>Wingdings</vt:lpstr>
      <vt:lpstr>Office Theme</vt:lpstr>
      <vt:lpstr>LEADERSHIP  dalam Organisasi Kemahasiswaan</vt:lpstr>
      <vt:lpstr>Brainstorming</vt:lpstr>
      <vt:lpstr>ORGANISASI KEMAHASISWAAN </vt:lpstr>
      <vt:lpstr>PowerPoint Presentation</vt:lpstr>
      <vt:lpstr>STRUKTUR ORGANISASI KEMAHASISWAAN</vt:lpstr>
      <vt:lpstr>Contoh struktur organisasi</vt:lpstr>
      <vt:lpstr>APA PENTINGNYA MEMAHAMI LEADERSHIP</vt:lpstr>
      <vt:lpstr>JENIS KEPEMIMPINAN (LEADERSHIP)</vt:lpstr>
      <vt:lpstr>BEDA ANTARA PEMIMPIN DENGAN KEPEMIMPINAN</vt:lpstr>
      <vt:lpstr>PERBEDAAN ANTARA LEADER DENGAN MANAGER</vt:lpstr>
      <vt:lpstr>PERBEDAAN ANTARA LEADER DENGAN BOSS</vt:lpstr>
      <vt:lpstr>PowerPoint Presentation</vt:lpstr>
      <vt:lpstr>PowerPoint Presentation</vt:lpstr>
      <vt:lpstr>BAGAIMANA GAYA KEPEMIMPINAN TERBAIK UNTUK ORGANISASI KEMAHASISWAAN</vt:lpstr>
      <vt:lpstr>KRITERIA LEADER YANG BAIK</vt:lpstr>
      <vt:lpstr>Ada beberapa cara di mana seorang leader dapat mempengaruhi pengikutnya:</vt:lpstr>
      <vt:lpstr>Ada beberapa cara di mana seorang leader dapat mengkomunikasikan dengan efektif kepada anggotanya: </vt:lpstr>
      <vt:lpstr>POLA PIKIR SEORANG LEADER</vt:lpstr>
      <vt:lpstr>PERMASALAHAN DALAM KEPEMIMPINAN</vt:lpstr>
      <vt:lpstr>KESALAHAN YANG HARUS DIHINDARI SEORANG LEADER</vt:lpstr>
      <vt:lpstr>PowerPoint Presentation</vt:lpstr>
      <vt:lpstr>Soal Kepemimpinan</vt:lpstr>
      <vt:lpstr>Soal komunikasi kepemimpinan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 dalam Organisasi Kemahasiswaan</dc:title>
  <dc:creator>Achmad Choiron</dc:creator>
  <cp:lastModifiedBy>Achmad Choiron</cp:lastModifiedBy>
  <cp:revision>24</cp:revision>
  <dcterms:created xsi:type="dcterms:W3CDTF">2022-12-26T05:18:02Z</dcterms:created>
  <dcterms:modified xsi:type="dcterms:W3CDTF">2023-01-21T03:46:47Z</dcterms:modified>
</cp:coreProperties>
</file>