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FF00"/>
    <a:srgbClr val="FC6460"/>
    <a:srgbClr val="003366"/>
    <a:srgbClr val="66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jitsu\Documents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jitsu\Documents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jitsu\Documents\Book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jitsu\Documents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PTS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Lbls>
            <c:delete val="1"/>
          </c:dLbls>
          <c:cat>
            <c:strRef>
              <c:f>Sheet1!$C$3:$E$3</c:f>
              <c:strCache>
                <c:ptCount val="3"/>
                <c:pt idx="0">
                  <c:v>Utama</c:v>
                </c:pt>
                <c:pt idx="1">
                  <c:v>Madya</c:v>
                </c:pt>
                <c:pt idx="2">
                  <c:v>Pratama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22</c:v>
                </c:pt>
                <c:pt idx="1">
                  <c:v>212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30719714595934E-2"/>
          <c:y val="0.15761909674432414"/>
          <c:w val="0.93888888888889022"/>
          <c:h val="0.75474518810148905"/>
        </c:manualLayout>
      </c:layout>
      <c:pie3D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PTS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Lbls>
            <c:delete val="1"/>
          </c:dLbls>
          <c:cat>
            <c:strRef>
              <c:f>Sheet1!$C$41:$E$41</c:f>
              <c:strCache>
                <c:ptCount val="3"/>
                <c:pt idx="0">
                  <c:v>Utama</c:v>
                </c:pt>
                <c:pt idx="1">
                  <c:v>Madya</c:v>
                </c:pt>
                <c:pt idx="2">
                  <c:v>Pratama</c:v>
                </c:pt>
              </c:strCache>
            </c:strRef>
          </c:cat>
          <c:val>
            <c:numRef>
              <c:f>Sheet1!$C$42:$E$42</c:f>
              <c:numCache>
                <c:formatCode>General</c:formatCode>
                <c:ptCount val="3"/>
                <c:pt idx="0">
                  <c:v>19</c:v>
                </c:pt>
                <c:pt idx="1">
                  <c:v>120</c:v>
                </c:pt>
                <c:pt idx="2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03493271714012E-2"/>
          <c:y val="5.0320219579139978E-2"/>
          <c:w val="0.94019301345657202"/>
          <c:h val="0.79330636621017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Sheet1!$C$8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Sheet1!$B$9:$B$12</c:f>
              <c:strCache>
                <c:ptCount val="4"/>
                <c:pt idx="0">
                  <c:v>Adm. Neg</c:v>
                </c:pt>
                <c:pt idx="1">
                  <c:v>Teknologi Pangan dan Gizi</c:v>
                </c:pt>
                <c:pt idx="2">
                  <c:v>22 Prodi</c:v>
                </c:pt>
                <c:pt idx="3">
                  <c:v>Kesekretarisan</c:v>
                </c:pt>
              </c:strCache>
            </c:strRef>
          </c:cat>
          <c:val>
            <c:numRef>
              <c:f>Sheet1!$C$9:$C$12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Sheet1!$B$9:$B$12</c:f>
              <c:strCache>
                <c:ptCount val="4"/>
                <c:pt idx="0">
                  <c:v>Adm. Neg</c:v>
                </c:pt>
                <c:pt idx="1">
                  <c:v>Teknologi Pangan dan Gizi</c:v>
                </c:pt>
                <c:pt idx="2">
                  <c:v>22 Prodi</c:v>
                </c:pt>
                <c:pt idx="3">
                  <c:v>Kesekretarisan</c:v>
                </c:pt>
              </c:strCache>
            </c:strRef>
          </c:cat>
          <c:val>
            <c:numRef>
              <c:f>Sheet1!$D$9:$D$12</c:f>
              <c:numCache>
                <c:formatCode>General</c:formatCode>
                <c:ptCount val="4"/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Sheet1!$E$8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Sheet1!$B$9:$B$12</c:f>
              <c:strCache>
                <c:ptCount val="4"/>
                <c:pt idx="0">
                  <c:v>Adm. Neg</c:v>
                </c:pt>
                <c:pt idx="1">
                  <c:v>Teknologi Pangan dan Gizi</c:v>
                </c:pt>
                <c:pt idx="2">
                  <c:v>22 Prodi</c:v>
                </c:pt>
                <c:pt idx="3">
                  <c:v>Kesekretarisan</c:v>
                </c:pt>
              </c:strCache>
            </c:strRef>
          </c:cat>
          <c:val>
            <c:numRef>
              <c:f>Sheet1!$E$9:$E$12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35943080"/>
        <c:axId val="235943472"/>
      </c:barChart>
      <c:catAx>
        <c:axId val="235943080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943472"/>
        <c:crosses val="autoZero"/>
        <c:auto val="1"/>
        <c:lblAlgn val="ctr"/>
        <c:lblOffset val="100"/>
        <c:noMultiLvlLbl val="0"/>
      </c:catAx>
      <c:valAx>
        <c:axId val="235943472"/>
        <c:scaling>
          <c:orientation val="minMax"/>
          <c:max val="3"/>
        </c:scaling>
        <c:delete val="1"/>
        <c:axPos val="l"/>
        <c:numFmt formatCode="General" sourceLinked="1"/>
        <c:majorTickMark val="none"/>
        <c:minorTickMark val="none"/>
        <c:tickLblPos val="nextTo"/>
        <c:crossAx val="2359430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id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5627866585212"/>
          <c:y val="3.2637249454500868E-2"/>
          <c:w val="0.73171359271561454"/>
          <c:h val="0.83564740242921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Sheet1!$D$66:$D$67</c:f>
              <c:strCache>
                <c:ptCount val="2"/>
                <c:pt idx="0">
                  <c:v>TAHUN</c:v>
                </c:pt>
                <c:pt idx="1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748551695125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15411469108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Sheet1!$C$68:$C$75</c:f>
              <c:strCache>
                <c:ptCount val="7"/>
                <c:pt idx="0">
                  <c:v>Jurnal Internasional </c:v>
                </c:pt>
                <c:pt idx="1">
                  <c:v>Jurnal Nasional Terakreditasi</c:v>
                </c:pt>
                <c:pt idx="2">
                  <c:v>Jurnal Nasional Terakreditasi </c:v>
                </c:pt>
                <c:pt idx="4">
                  <c:v>Tingkat Internasional</c:v>
                </c:pt>
                <c:pt idx="5">
                  <c:v>Tingkat Nasional</c:v>
                </c:pt>
                <c:pt idx="6">
                  <c:v>Regional</c:v>
                </c:pt>
              </c:strCache>
            </c:strRef>
          </c:cat>
          <c:val>
            <c:numRef>
              <c:f>Sheet1!$D$68:$D$75</c:f>
              <c:numCache>
                <c:formatCode>General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62</c:v>
                </c:pt>
                <c:pt idx="3">
                  <c:v>11</c:v>
                </c:pt>
                <c:pt idx="4">
                  <c:v>18</c:v>
                </c:pt>
                <c:pt idx="5">
                  <c:v>40</c:v>
                </c:pt>
                <c:pt idx="6">
                  <c:v>39</c:v>
                </c:pt>
                <c:pt idx="7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Sheet1!$E$66:$E$67</c:f>
              <c:strCache>
                <c:ptCount val="2"/>
                <c:pt idx="0">
                  <c:v>TAHUN</c:v>
                </c:pt>
                <c:pt idx="1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Sheet1!$C$68:$C$75</c:f>
              <c:strCache>
                <c:ptCount val="7"/>
                <c:pt idx="0">
                  <c:v>Jurnal Internasional </c:v>
                </c:pt>
                <c:pt idx="1">
                  <c:v>Jurnal Nasional Terakreditasi</c:v>
                </c:pt>
                <c:pt idx="2">
                  <c:v>Jurnal Nasional Terakreditasi </c:v>
                </c:pt>
                <c:pt idx="4">
                  <c:v>Tingkat Internasional</c:v>
                </c:pt>
                <c:pt idx="5">
                  <c:v>Tingkat Nasional</c:v>
                </c:pt>
                <c:pt idx="6">
                  <c:v>Regional</c:v>
                </c:pt>
              </c:strCache>
            </c:strRef>
          </c:cat>
          <c:val>
            <c:numRef>
              <c:f>Sheet1!$E$68:$E$75</c:f>
              <c:numCache>
                <c:formatCode>General</c:formatCode>
                <c:ptCount val="8"/>
                <c:pt idx="0">
                  <c:v>10</c:v>
                </c:pt>
                <c:pt idx="1">
                  <c:v>5</c:v>
                </c:pt>
                <c:pt idx="2">
                  <c:v>27</c:v>
                </c:pt>
                <c:pt idx="3">
                  <c:v>6</c:v>
                </c:pt>
                <c:pt idx="4">
                  <c:v>18</c:v>
                </c:pt>
                <c:pt idx="5">
                  <c:v>42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Sheet1!$F$66:$F$67</c:f>
              <c:strCache>
                <c:ptCount val="2"/>
                <c:pt idx="0">
                  <c:v>TAHUN</c:v>
                </c:pt>
                <c:pt idx="1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Sheet1!$C$68:$C$75</c:f>
              <c:strCache>
                <c:ptCount val="7"/>
                <c:pt idx="0">
                  <c:v>Jurnal Internasional </c:v>
                </c:pt>
                <c:pt idx="1">
                  <c:v>Jurnal Nasional Terakreditasi</c:v>
                </c:pt>
                <c:pt idx="2">
                  <c:v>Jurnal Nasional Terakreditasi </c:v>
                </c:pt>
                <c:pt idx="4">
                  <c:v>Tingkat Internasional</c:v>
                </c:pt>
                <c:pt idx="5">
                  <c:v>Tingkat Nasional</c:v>
                </c:pt>
                <c:pt idx="6">
                  <c:v>Regional</c:v>
                </c:pt>
              </c:strCache>
            </c:strRef>
          </c:cat>
          <c:val>
            <c:numRef>
              <c:f>Sheet1!$F$68:$F$75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17</c:v>
                </c:pt>
                <c:pt idx="3">
                  <c:v>5</c:v>
                </c:pt>
                <c:pt idx="4">
                  <c:v>24</c:v>
                </c:pt>
                <c:pt idx="5">
                  <c:v>45</c:v>
                </c:pt>
                <c:pt idx="6">
                  <c:v>60</c:v>
                </c:pt>
                <c:pt idx="7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Sheet1!$G$66:$G$67</c:f>
              <c:strCache>
                <c:ptCount val="2"/>
                <c:pt idx="0">
                  <c:v>TAHUN</c:v>
                </c:pt>
                <c:pt idx="1">
                  <c:v>2016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Sheet1!$C$68:$C$75</c:f>
              <c:strCache>
                <c:ptCount val="7"/>
                <c:pt idx="0">
                  <c:v>Jurnal Internasional </c:v>
                </c:pt>
                <c:pt idx="1">
                  <c:v>Jurnal Nasional Terakreditasi</c:v>
                </c:pt>
                <c:pt idx="2">
                  <c:v>Jurnal Nasional Terakreditasi </c:v>
                </c:pt>
                <c:pt idx="4">
                  <c:v>Tingkat Internasional</c:v>
                </c:pt>
                <c:pt idx="5">
                  <c:v>Tingkat Nasional</c:v>
                </c:pt>
                <c:pt idx="6">
                  <c:v>Regional</c:v>
                </c:pt>
              </c:strCache>
            </c:strRef>
          </c:cat>
          <c:val>
            <c:numRef>
              <c:f>Sheet1!$G$68:$G$75</c:f>
              <c:numCache>
                <c:formatCode>General</c:formatCode>
                <c:ptCount val="8"/>
                <c:pt idx="0">
                  <c:v>13</c:v>
                </c:pt>
                <c:pt idx="1">
                  <c:v>6</c:v>
                </c:pt>
                <c:pt idx="2">
                  <c:v>34</c:v>
                </c:pt>
                <c:pt idx="3">
                  <c:v>11</c:v>
                </c:pt>
                <c:pt idx="4">
                  <c:v>26</c:v>
                </c:pt>
                <c:pt idx="5">
                  <c:v>13</c:v>
                </c:pt>
                <c:pt idx="6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Sheet1!$H$66:$H$67</c:f>
              <c:strCache>
                <c:ptCount val="2"/>
                <c:pt idx="0">
                  <c:v>TAHUN</c:v>
                </c:pt>
                <c:pt idx="1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Sheet1!$C$68:$C$75</c:f>
              <c:strCache>
                <c:ptCount val="7"/>
                <c:pt idx="0">
                  <c:v>Jurnal Internasional </c:v>
                </c:pt>
                <c:pt idx="1">
                  <c:v>Jurnal Nasional Terakreditasi</c:v>
                </c:pt>
                <c:pt idx="2">
                  <c:v>Jurnal Nasional Terakreditasi </c:v>
                </c:pt>
                <c:pt idx="4">
                  <c:v>Tingkat Internasional</c:v>
                </c:pt>
                <c:pt idx="5">
                  <c:v>Tingkat Nasional</c:v>
                </c:pt>
                <c:pt idx="6">
                  <c:v>Regional</c:v>
                </c:pt>
              </c:strCache>
            </c:strRef>
          </c:cat>
          <c:val>
            <c:numRef>
              <c:f>Sheet1!$H$68:$H$75</c:f>
              <c:numCache>
                <c:formatCode>General</c:formatCode>
                <c:ptCount val="8"/>
                <c:pt idx="0">
                  <c:v>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5944256"/>
        <c:axId val="235946216"/>
      </c:barChart>
      <c:catAx>
        <c:axId val="2359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d-ID"/>
          </a:p>
        </c:txPr>
        <c:crossAx val="235946216"/>
        <c:crosses val="autoZero"/>
        <c:auto val="1"/>
        <c:lblAlgn val="ctr"/>
        <c:lblOffset val="100"/>
        <c:noMultiLvlLbl val="0"/>
      </c:catAx>
      <c:valAx>
        <c:axId val="235946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9442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694734248249352"/>
          <c:y val="0.94093906067499633"/>
          <c:w val="0.79983313769654341"/>
          <c:h val="5.9060939325003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HAKI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Sheet1!$D$27:$I$27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TOTAL</c:v>
                </c:pt>
              </c:strCache>
            </c:strRef>
          </c:cat>
          <c:val>
            <c:numRef>
              <c:f>Sheet1!$D$28:$I$28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8</c:v>
                </c:pt>
                <c:pt idx="4">
                  <c:v>14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01208"/>
        <c:axId val="238298856"/>
      </c:barChart>
      <c:catAx>
        <c:axId val="23830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d-ID"/>
          </a:p>
        </c:txPr>
        <c:crossAx val="238298856"/>
        <c:crosses val="autoZero"/>
        <c:auto val="1"/>
        <c:lblAlgn val="ctr"/>
        <c:lblOffset val="100"/>
        <c:noMultiLvlLbl val="0"/>
      </c:catAx>
      <c:valAx>
        <c:axId val="23829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d-ID"/>
          </a:p>
        </c:txPr>
        <c:crossAx val="238301208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Dana Dipa Unitomo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Sheet1!$C$45:$G$45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Sheet1!$C$46:$G$46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38</c:v>
                </c:pt>
                <c:pt idx="3">
                  <c:v>38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Sheet1!$B$47</c:f>
              <c:strCache>
                <c:ptCount val="1"/>
                <c:pt idx="0">
                  <c:v>Dana DP2M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Sheet1!$C$45:$G$45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Sheet1!$C$47:$G$47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Sheet1!$B$48</c:f>
              <c:strCache>
                <c:ptCount val="1"/>
                <c:pt idx="0">
                  <c:v>Dana Lain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Sheet1!$C$45:$G$45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Sheet1!$C$48:$G$48</c:f>
              <c:numCache>
                <c:formatCode>General</c:formatCode>
                <c:ptCount val="5"/>
                <c:pt idx="0">
                  <c:v>85</c:v>
                </c:pt>
                <c:pt idx="1">
                  <c:v>39</c:v>
                </c:pt>
                <c:pt idx="2">
                  <c:v>40</c:v>
                </c:pt>
                <c:pt idx="3">
                  <c:v>54</c:v>
                </c:pt>
                <c:pt idx="4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Sheet1!$B$49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Sheet1!$C$45:$G$45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Sheet1!$C$49:$G$49</c:f>
              <c:numCache>
                <c:formatCode>General</c:formatCode>
                <c:ptCount val="5"/>
                <c:pt idx="0">
                  <c:v>117</c:v>
                </c:pt>
                <c:pt idx="1">
                  <c:v>71</c:v>
                </c:pt>
                <c:pt idx="2">
                  <c:v>88</c:v>
                </c:pt>
                <c:pt idx="3">
                  <c:v>99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00424"/>
        <c:axId val="238299248"/>
      </c:barChart>
      <c:catAx>
        <c:axId val="23830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d-ID"/>
          </a:p>
        </c:txPr>
        <c:crossAx val="238299248"/>
        <c:crosses val="autoZero"/>
        <c:auto val="1"/>
        <c:lblAlgn val="ctr"/>
        <c:lblOffset val="100"/>
        <c:noMultiLvlLbl val="0"/>
      </c:catAx>
      <c:valAx>
        <c:axId val="2382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d-ID"/>
          </a:p>
        </c:txPr>
        <c:crossAx val="23830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ln>
            <a:solidFill>
              <a:schemeClr val="tx1"/>
            </a:solidFill>
          </a:ln>
          <a:solidFill>
            <a:sysClr val="windowText" lastClr="000000"/>
          </a:solidFill>
          <a:latin typeface="Calibri" panose="020F0502020204030204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26" y="390790"/>
            <a:ext cx="10838533" cy="2859192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STRATEGI</a:t>
            </a:r>
            <a:r>
              <a:rPr lang="id-ID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MENINGKATKAN </a:t>
            </a:r>
            <a:r>
              <a:rPr lang="id-ID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/>
            </a:r>
            <a:br>
              <a:rPr lang="id-ID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</a:rPr>
              <a:t>KUALITAS ATAU MUTU PENDIDIKAN</a:t>
            </a:r>
            <a:r>
              <a:rPr lang="id-ID" sz="4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/>
            </a:r>
            <a:br>
              <a:rPr lang="id-ID" sz="4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GUNA MEWUJUDKAN </a:t>
            </a:r>
            <a:r>
              <a:rPr lang="id-ID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/>
            </a:r>
            <a:br>
              <a:rPr lang="id-ID" sz="4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</a:rPr>
              <a:t>UNIVERSITAS </a:t>
            </a:r>
            <a:r>
              <a:rPr lang="en-US" sz="4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</a:rPr>
              <a:t>DR. SOETOMO / UNITOMO </a:t>
            </a:r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r="1020000" algn="l" rotWithShape="0">
                    <a:prstClr val="black">
                      <a:alpha val="40000"/>
                    </a:prstClr>
                  </a:outerShdw>
                </a:effectLst>
              </a:rPr>
              <a:t>UNGGUL</a:t>
            </a:r>
            <a:endParaRPr lang="id-ID" sz="4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r="10200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062" y="3505209"/>
            <a:ext cx="9755187" cy="550333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Oleh</a:t>
            </a:r>
            <a:r>
              <a:rPr lang="en-US" b="1" dirty="0">
                <a:solidFill>
                  <a:schemeClr val="tx1"/>
                </a:solidFill>
              </a:rPr>
              <a:t> : Prof. Dr. </a:t>
            </a:r>
            <a:r>
              <a:rPr lang="en-US" b="1" dirty="0" err="1">
                <a:solidFill>
                  <a:schemeClr val="tx1"/>
                </a:solidFill>
              </a:rPr>
              <a:t>Hj.Sedarmayanti</a:t>
            </a:r>
            <a:r>
              <a:rPr lang="en-US" b="1" dirty="0">
                <a:solidFill>
                  <a:schemeClr val="tx1"/>
                </a:solidFill>
              </a:rPr>
              <a:t>, M.</a:t>
            </a:r>
            <a:r>
              <a:rPr lang="en-US" b="1" dirty="0" err="1">
                <a:solidFill>
                  <a:schemeClr val="tx1"/>
                </a:solidFill>
              </a:rPr>
              <a:t>Pd</a:t>
            </a:r>
            <a:r>
              <a:rPr lang="en-US" b="1" dirty="0">
                <a:solidFill>
                  <a:schemeClr val="tx1"/>
                </a:solidFill>
              </a:rPr>
              <a:t>.,APU.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49071" r="19834" b="28656"/>
          <a:stretch/>
        </p:blipFill>
        <p:spPr>
          <a:xfrm>
            <a:off x="820406" y="3531646"/>
            <a:ext cx="2752787" cy="30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46" y="215880"/>
            <a:ext cx="10811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Kurikulum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disusun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jenjang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kerangkan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NKRI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Pengikatan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iman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takwa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Peningkatan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akhlak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mulia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Peningkatan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potensi,kecerdasan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minat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peserta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didik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Keragaman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potensi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daerah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lingkungan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Tuntutan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pembangunan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daerah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nasional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Tuntutan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dunia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kerja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Perkembangan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ilmu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pengetahuan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teknologi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seni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Agama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Dinamika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perkembangan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global 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Persatuan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nasional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nilai-nilai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kebangsaan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 </a:t>
            </a:r>
            <a:endParaRPr lang="id-ID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(</a:t>
            </a:r>
            <a:r>
              <a:rPr lang="en-US" i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Pasal</a:t>
            </a:r>
            <a:r>
              <a:rPr lang="en-US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36 </a:t>
            </a:r>
            <a:r>
              <a:rPr lang="en-US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ayat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3 UU RI </a:t>
            </a:r>
            <a:r>
              <a:rPr lang="en-US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Nomor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20 </a:t>
            </a:r>
            <a:r>
              <a:rPr lang="en-US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Tahun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2003</a:t>
            </a:r>
            <a:r>
              <a:rPr lang="en-US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)</a:t>
            </a:r>
            <a:endParaRPr lang="id-ID" sz="1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297857"/>
            <a:ext cx="11752288" cy="115416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79388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Ristek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Dikti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44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2015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(SN-PT).</a:t>
            </a:r>
            <a:endParaRPr lang="id-ID" dirty="0">
              <a:ln>
                <a:solidFill>
                  <a:srgbClr val="66FFFF"/>
                </a:solidFill>
              </a:ln>
              <a:solidFill>
                <a:srgbClr val="66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ditambah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92" y="5803915"/>
            <a:ext cx="114534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 demikian jelas arah yang akan dituju oleh semua Perguruan Tinggi untuk meningkatkan kualitasnya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86204"/>
            <a:ext cx="5217513" cy="30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7148" y="172421"/>
            <a:ext cx="6519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Bernard MT Condensed" panose="02050806060905020404" pitchFamily="18" charset="0"/>
              </a:rPr>
              <a:t>PENINGKATAN KUALITAS ATAU MUTU PENDIDIKAN</a:t>
            </a:r>
            <a:endParaRPr lang="id-ID" sz="2800" dirty="0">
              <a:latin typeface="Bernard MT Condensed" panose="020508060609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6237" y="803806"/>
            <a:ext cx="8081682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di </a:t>
            </a: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endParaRPr lang="id-ID" sz="2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Calon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mahasiswa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mempunyai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standar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kualitas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baik</a:t>
            </a:r>
            <a:endParaRPr lang="id-ID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Tingkat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kedisiplinan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mahasiswa</a:t>
            </a:r>
            <a:endParaRPr lang="id-ID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Mandiri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bertanggung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jawab</a:t>
            </a:r>
            <a:endParaRPr lang="id-ID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endParaRPr lang="id-ID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Peningkatan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kualitas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dosen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mulai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dari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sistem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rekrutmen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Peningkatan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kemampuan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dosen</a:t>
            </a:r>
            <a:endParaRPr lang="id-ID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Sistem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penilaian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kemampuan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kinerja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dosen</a:t>
            </a:r>
            <a:endParaRPr lang="id-ID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Sistem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peningkatan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karir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peningkatan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kesejahteraan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Meningkatkan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kegiatan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seminar (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lokal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regional,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nasional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internasional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), symposium,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diskusi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penataran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lokakarya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di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Universitas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sendiri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Perguruan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Tinggi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terkemuka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id-ID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71" y="4281681"/>
            <a:ext cx="11321548" cy="22775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Sarana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Prasarana</a:t>
            </a:r>
            <a:endParaRPr lang="id-ID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Bekerja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sama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dengan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pihak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dunia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usaha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industri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id-ID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Laboratorium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yg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dilengkapi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fasilitas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cukup</a:t>
            </a:r>
            <a:r>
              <a:rPr lang="id-ID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memadai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Program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pelatihan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disesuaikan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perkembangan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dunia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industri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jasa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Perpustakaan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yg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diperkaya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dilengkapi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berbagai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jurnal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literatur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terbaru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Sarana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komputerisasi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perangkat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lengkap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memungkinkan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mahasiswa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melakukan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interaksi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global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termasuk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menggali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pengetahuan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melalui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internet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Gedung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ruang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kuliah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perlengkapan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sebagai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penunjang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proses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pendidikan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pengajaran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370" y="803806"/>
            <a:ext cx="3239865" cy="34778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1104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7" y="84680"/>
            <a:ext cx="745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>
                <a:latin typeface="Bernard MT Condensed" panose="02050806060905020404" pitchFamily="18" charset="0"/>
                <a:ea typeface="Calibri" panose="020F0502020204030204" pitchFamily="34" charset="0"/>
              </a:rPr>
              <a:t>III.   </a:t>
            </a:r>
            <a:r>
              <a:rPr lang="en-US" sz="3200" dirty="0" smtClean="0">
                <a:latin typeface="Bernard MT Condensed" panose="02050806060905020404" pitchFamily="18" charset="0"/>
                <a:ea typeface="Calibri" panose="020F0502020204030204" pitchFamily="34" charset="0"/>
              </a:rPr>
              <a:t>MENUJU </a:t>
            </a:r>
            <a:r>
              <a:rPr lang="en-US" sz="3200" dirty="0">
                <a:latin typeface="Bernard MT Condensed" panose="02050806060905020404" pitchFamily="18" charset="0"/>
                <a:ea typeface="Calibri" panose="020F0502020204030204" pitchFamily="34" charset="0"/>
              </a:rPr>
              <a:t>UNIVERSITAS DR. SOETOMO UNGGUL</a:t>
            </a:r>
            <a:endParaRPr lang="id-ID" sz="3200" dirty="0">
              <a:latin typeface="Bernard MT Condensed" panose="02050806060905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3934" y="589449"/>
            <a:ext cx="87462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Anugerah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Kampus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(AKU)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Swasta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Kopertis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Wilayah VII</a:t>
            </a:r>
            <a:endParaRPr lang="id-ID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9515" y="1123206"/>
            <a:ext cx="6150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Dasar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penilaian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diselenggarakan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Anugerah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Kampus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Unggul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terhadap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Perguruan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Tinggi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berprestasi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9515" y="1744445"/>
            <a:ext cx="615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Tata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Kelola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Kelembagaan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Kerjasama</a:t>
            </a:r>
            <a:endParaRPr lang="id-ID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Tenaga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Kependidikan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Diktendik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id-ID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Penelitian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Pengabdian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Masyarakat</a:t>
            </a:r>
            <a:endParaRPr lang="id-ID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Pembelajaran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Kemahasiswaan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id-ID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6849" y="3069674"/>
            <a:ext cx="6795538" cy="23221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Penghargaan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anugerah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Kopertis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Wilayah VII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komprehensif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d-I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dlm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didasarkan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dikirimkan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Kopertis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Wilayah VII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negeri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9194"/>
            <a:ext cx="4806848" cy="4347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97" y="1224925"/>
            <a:ext cx="2348043" cy="2348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5557023"/>
            <a:ext cx="11797258" cy="923330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marL="179388" algn="just">
              <a:spcAft>
                <a:spcPts val="0"/>
              </a:spcAft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berprestasi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tertib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kelembagaan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Diktendik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pembelajaran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kemahasiswaan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29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70432" y="876148"/>
            <a:ext cx="5615554" cy="134826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ounded Rectangle 18"/>
          <p:cNvSpPr/>
          <p:nvPr/>
        </p:nvSpPr>
        <p:spPr>
          <a:xfrm>
            <a:off x="281354" y="878601"/>
            <a:ext cx="4811151" cy="134826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0" y="2617299"/>
            <a:ext cx="12192000" cy="4261993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8344687" y="3182177"/>
            <a:ext cx="3249636" cy="250671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949426" y="3726628"/>
            <a:ext cx="3689110" cy="15357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473213" y="135683"/>
            <a:ext cx="8459771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28600" algn="l"/>
              </a:tabLst>
            </a:pPr>
            <a:r>
              <a:rPr lang="id-ID" sz="28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DR. SOETOMO UNGGUL</a:t>
            </a:r>
            <a:endParaRPr lang="id-ID" sz="28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214" y="940112"/>
            <a:ext cx="44786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Ciri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Mandiri</a:t>
            </a:r>
            <a:endParaRPr lang="id-ID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</a:t>
            </a:r>
            <a:endParaRPr lang="id-ID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Beretika</a:t>
            </a:r>
            <a:endParaRPr lang="id-ID" sz="16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878618"/>
            <a:ext cx="355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Tujuan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Univesitas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227147"/>
            <a:ext cx="5389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menjadikan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menghasilkan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lulusan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memiliki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kompetensi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unggul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mandiri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modern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beretika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semangat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kebangsaan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kerakyatan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593" y="4043071"/>
            <a:ext cx="3284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lima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(2014-2020) 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979184" y="2672951"/>
            <a:ext cx="3599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 DHAMA PERGURUAN TINGGI</a:t>
            </a:r>
            <a:endParaRPr lang="id-ID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3618" y="3678891"/>
            <a:ext cx="2152924" cy="163121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Mandiri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beretika</a:t>
            </a:r>
            <a:endParaRPr lang="id-ID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8209" y="3678891"/>
            <a:ext cx="2747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University</a:t>
            </a:r>
            <a:r>
              <a:rPr lang="en-US" sz="2000" i="1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d-ID" sz="2000" i="1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sz="2000" i="1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University </a:t>
            </a:r>
            <a:endParaRPr lang="id-ID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47" y="5708455"/>
            <a:ext cx="4853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Tuntutan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profesionalisme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endParaRPr lang="id-ID" sz="2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Prinsip-prinsip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sz="20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governance</a:t>
            </a:r>
            <a:endParaRPr lang="id-ID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877689" y="3201742"/>
            <a:ext cx="1885071" cy="41818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 flipV="1">
            <a:off x="1877689" y="5333770"/>
            <a:ext cx="1885071" cy="41818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>
            <a:off x="4671712" y="3830486"/>
            <a:ext cx="636134" cy="132802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7636016" y="3830486"/>
            <a:ext cx="636134" cy="132802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4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75" y="369385"/>
            <a:ext cx="1138966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Universitas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Dr.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Soetomo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tahun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2014-2020,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ditetapkan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secara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rasional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fleksibel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agar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mungkin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berubah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tidak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terantisipasi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pencapaiannya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Oleh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sebab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itu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Renstra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Universitas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Dr.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Soetomo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bersifat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dinamis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dapat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berubah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sesuai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keadaan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kebutuhan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tanpa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merubah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tujuan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akhir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176" y="1466455"/>
            <a:ext cx="8103286" cy="4622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 :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r>
              <a:rPr lang="id-I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id-I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di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 Dharma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2020.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d-ID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 :</a:t>
            </a:r>
            <a:endParaRPr lang="id-ID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Menyelenggarakan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berkualitas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berlandaskan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nilai-nilai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perjuangan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Menyelenggarakan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bemanfaat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Menyelenggarakan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kpd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berorientasi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pemberdayaan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ilpengtek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kelembagaan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SDM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kelola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05" y="4041064"/>
            <a:ext cx="4321593" cy="257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75" y="1466455"/>
            <a:ext cx="3758252" cy="2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8405" b="18179"/>
          <a:stretch/>
        </p:blipFill>
        <p:spPr>
          <a:xfrm>
            <a:off x="7824866" y="133571"/>
            <a:ext cx="4509654" cy="2248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493" y="642208"/>
            <a:ext cx="11936508" cy="1862048"/>
          </a:xfrm>
          <a:prstGeom prst="rect">
            <a:avLst/>
          </a:prstGeom>
          <a:solidFill>
            <a:schemeClr val="tx1">
              <a:alpha val="33000"/>
            </a:schemeClr>
          </a:solidFill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Re-Structuring</a:t>
            </a:r>
            <a:r>
              <a:rPr lang="en-US" sz="2000" b="1" i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Menyeleraskan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efisien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Re-Engineering.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Menerapkan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prinsip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university governance </a:t>
            </a:r>
            <a:endParaRPr lang="id-ID" i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Re-Training</a:t>
            </a:r>
            <a:r>
              <a:rPr lang="en-US" sz="2000" b="1" i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Menyelenggarakan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Re–Positioning.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Memposisikan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bidangnya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b="1" i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Re-Modeling</a:t>
            </a:r>
            <a:r>
              <a:rPr lang="en-US" sz="2000" b="1" i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kondusif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University</a:t>
            </a:r>
            <a:endParaRPr lang="id-ID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493" y="2633640"/>
            <a:ext cx="11470342" cy="11541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sz="2000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000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beserta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segenap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sivitas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dibidang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pengajaran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publikasi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dirty="0">
              <a:ln>
                <a:solidFill>
                  <a:srgbClr val="66FFFF"/>
                </a:solidFill>
              </a:ln>
              <a:solidFill>
                <a:srgbClr val="66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493" y="83465"/>
            <a:ext cx="3129959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Pencapaian</a:t>
            </a:r>
            <a:endParaRPr lang="id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493" y="5285777"/>
            <a:ext cx="11470342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sz="2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implementasi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mempersiapkan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diwujudkannya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Proses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dipertanggungjawabkan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akuntabilitas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pemangku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kepentingan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kontinuitas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melanjutkan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membudayakan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dicapai</a:t>
            </a:r>
            <a:r>
              <a:rPr lang="en-US" sz="2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93" y="4018570"/>
            <a:ext cx="11470342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 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dlm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Tridharma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lulusan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berkualitas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dunia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global</a:t>
            </a:r>
            <a:endParaRPr lang="id-ID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5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301478"/>
            <a:ext cx="8516471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400" dirty="0" err="1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dirty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Upaya Meraih Keunggulan</a:t>
            </a:r>
            <a:endParaRPr lang="id-ID" sz="2000" dirty="0">
              <a:solidFill>
                <a:sysClr val="windowText" lastClr="000000"/>
              </a:solidFill>
              <a:effectLst/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8818261"/>
              </p:ext>
            </p:extLst>
          </p:nvPr>
        </p:nvGraphicFramePr>
        <p:xfrm>
          <a:off x="671553" y="2386680"/>
          <a:ext cx="4042722" cy="342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6919796"/>
              </p:ext>
            </p:extLst>
          </p:nvPr>
        </p:nvGraphicFramePr>
        <p:xfrm>
          <a:off x="6209388" y="1979324"/>
          <a:ext cx="4744992" cy="397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23088" y="3238508"/>
            <a:ext cx="1692688" cy="5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Pratama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89 PTS 27%</a:t>
            </a:r>
            <a:endParaRPr lang="id-ID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234197" y="2434810"/>
            <a:ext cx="1490474" cy="5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id-ID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34197" y="4092223"/>
            <a:ext cx="1546860" cy="5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Madya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212</a:t>
            </a:r>
            <a:r>
              <a:rPr lang="id-ID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 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66%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3975580" y="2142593"/>
            <a:ext cx="1477390" cy="1095915"/>
          </a:xfrm>
          <a:prstGeom prst="wedgeRectCallout">
            <a:avLst>
              <a:gd name="adj1" fmla="val -95819"/>
              <a:gd name="adj2" fmla="val 11009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UNITOMO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Madya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903076" y="3751744"/>
            <a:ext cx="1584576" cy="6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Pratama</a:t>
            </a:r>
            <a:r>
              <a:rPr lang="id-ID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 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8130336" y="2311121"/>
            <a:ext cx="1390919" cy="5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id-ID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6%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780720" y="3651327"/>
            <a:ext cx="1481070" cy="5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Madya</a:t>
            </a:r>
            <a:r>
              <a:rPr lang="id-ID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36%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10261790" y="2215924"/>
            <a:ext cx="1486707" cy="1095915"/>
          </a:xfrm>
          <a:prstGeom prst="wedgeRectCallout">
            <a:avLst>
              <a:gd name="adj1" fmla="val -91562"/>
              <a:gd name="adj2" fmla="val 730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UNITOMO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Madya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108</a:t>
            </a:r>
            <a:endParaRPr lang="id-I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7741" y="5612858"/>
            <a:ext cx="133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Tahun 2017</a:t>
            </a:r>
            <a:endParaRPr lang="id-ID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85184" y="5612858"/>
            <a:ext cx="137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Tahun 2016</a:t>
            </a:r>
            <a:endParaRPr lang="id-ID" sz="2000" dirty="0"/>
          </a:p>
        </p:txBody>
      </p:sp>
      <p:sp>
        <p:nvSpPr>
          <p:cNvPr id="15" name="Rectangle 14"/>
          <p:cNvSpPr/>
          <p:nvPr/>
        </p:nvSpPr>
        <p:spPr>
          <a:xfrm>
            <a:off x="2343955" y="1256359"/>
            <a:ext cx="743111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PREDIKAT UNIVERSITAS DR. SOETOMO DALAM ANUGERAH KAMPUS UNGGUL</a:t>
            </a:r>
            <a:endParaRPr lang="id-ID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82999870"/>
              </p:ext>
            </p:extLst>
          </p:nvPr>
        </p:nvGraphicFramePr>
        <p:xfrm>
          <a:off x="2498502" y="1481070"/>
          <a:ext cx="6989413" cy="387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62870" y="2414868"/>
            <a:ext cx="509854" cy="43136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92389" y="3310684"/>
            <a:ext cx="360045" cy="280035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d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40214" y="3310684"/>
            <a:ext cx="360045" cy="280035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37774" y="1261530"/>
            <a:ext cx="360045" cy="386966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10777" y="3310684"/>
            <a:ext cx="360045" cy="280035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id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9069" y="467462"/>
            <a:ext cx="430810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2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AKREDITAS PROGRAM STUDI UNITOMO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10049872"/>
              </p:ext>
            </p:extLst>
          </p:nvPr>
        </p:nvGraphicFramePr>
        <p:xfrm>
          <a:off x="1146219" y="631064"/>
          <a:ext cx="9646277" cy="5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30961" y="1003189"/>
            <a:ext cx="1084580" cy="2589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Luaran Lain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96225" y="3275630"/>
            <a:ext cx="1309791" cy="30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Buku Ajar/Teks</a:t>
            </a:r>
            <a:endParaRPr lang="id-ID" sz="140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189" y="197024"/>
            <a:ext cx="528131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PENELITIAN UNITOMO TAHUN 2013 S/D 2017</a:t>
            </a:r>
            <a:endParaRPr lang="id-ID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76757979"/>
              </p:ext>
            </p:extLst>
          </p:nvPr>
        </p:nvGraphicFramePr>
        <p:xfrm>
          <a:off x="1931829" y="1236373"/>
          <a:ext cx="7972023" cy="459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54050" y="462753"/>
            <a:ext cx="873617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 ATAS KEKAYAAN INTELEKTUAL (HAKI) YANG DIPEROLEH UNIVERSITAS DR. SOETOMO</a:t>
            </a:r>
            <a:endParaRPr lang="id-ID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1708" y="687430"/>
            <a:ext cx="4149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  <a:ea typeface="Calibri" panose="020F0502020204030204" pitchFamily="34" charset="0"/>
              </a:rPr>
              <a:t>UNIVERSITAS UNGGUL </a:t>
            </a:r>
            <a:endParaRPr lang="id-ID" sz="3600" dirty="0"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1708" y="1359613"/>
            <a:ext cx="68048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Menghasilkan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lulusan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berkualitas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berdaya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saing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tinggi</a:t>
            </a:r>
            <a:endParaRPr lang="id-ID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Menciptakan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karya-karya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kreatif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inovatif</a:t>
            </a:r>
            <a:endParaRPr lang="id-ID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pengembangan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ilmu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bermanfaat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masyarakat</a:t>
            </a:r>
            <a:endParaRPr lang="id-I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0" y="1219517"/>
            <a:ext cx="2991576" cy="282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82" y="3504198"/>
            <a:ext cx="7147776" cy="293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043966"/>
            <a:ext cx="4401556" cy="239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5219" y="187682"/>
            <a:ext cx="35902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 indent="-538163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PENDAHULUAN</a:t>
            </a:r>
            <a:endParaRPr lang="id-ID" sz="3600" dirty="0">
              <a:effectLst/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02456737"/>
              </p:ext>
            </p:extLst>
          </p:nvPr>
        </p:nvGraphicFramePr>
        <p:xfrm>
          <a:off x="695459" y="798491"/>
          <a:ext cx="10200067" cy="52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038509" y="248539"/>
            <a:ext cx="7316490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466850" algn="l"/>
              </a:tabLst>
            </a:pPr>
            <a:r>
              <a:rPr lang="id-ID" sz="2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PERKEMBANGAN PENELITIAN UNITOMO DALAM 5 TAHUN TERAKHIR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6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 flipH="1" flipV="1">
            <a:off x="1267138" y="1100106"/>
            <a:ext cx="9154329" cy="161118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5515142"/>
            <a:ext cx="11793071" cy="923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01706" y="77686"/>
            <a:ext cx="616508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Bencmarking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Unitomo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000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139" y="670607"/>
            <a:ext cx="932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Garlick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Priyor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 (2004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d-ID" sz="2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Benchmarking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about improvement</a:t>
            </a:r>
            <a:r>
              <a:rPr lang="en-US" sz="20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id-ID" sz="2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706" y="2912886"/>
            <a:ext cx="11456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Bencmarking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Dilaksanakan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terus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menerus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mengedepankan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relevansi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kebutuhan,kejelasan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kompleksitas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keselarasan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keseimbangan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kesiapan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unsur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dukungan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segenap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sivitas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memaknai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Efektivitas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interaksi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difasilitasi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menciptakan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kondusif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380" y="1186534"/>
            <a:ext cx="6096001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mereview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factual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stategi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Memantau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kemajuan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41959" y="1186534"/>
            <a:ext cx="1879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SWOT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Weakness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</a:t>
            </a: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718839" y="1246067"/>
            <a:ext cx="1621254" cy="1349405"/>
          </a:xfrm>
          <a:prstGeom prst="rightArrow">
            <a:avLst>
              <a:gd name="adj1" fmla="val 739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01706" y="5515143"/>
            <a:ext cx="11456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menjamin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diintegrasikan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pemantauan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penjaminan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 9001 : 2000.</a:t>
            </a:r>
            <a:endParaRPr lang="id-ID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6"/>
          <a:stretch/>
        </p:blipFill>
        <p:spPr>
          <a:xfrm>
            <a:off x="0" y="0"/>
            <a:ext cx="12170979" cy="6863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916" y="193293"/>
            <a:ext cx="42705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00" y="-632778"/>
            <a:ext cx="5765079" cy="4317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916" y="868527"/>
            <a:ext cx="104192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Prodi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Kurikulum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Mengajar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Ajar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Berkualitas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menunjang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Sarana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Prasarana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Penunjang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Pengelolaan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Berbasis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TIK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menunjang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Perpustakaan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Kemahasiswaan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Berkompetensi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Publikasi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Ilmiah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Internasional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(PPM)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Kerangka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Internasional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0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4890" y="139683"/>
            <a:ext cx="391844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PENUTUP</a:t>
            </a:r>
            <a:endParaRPr lang="id-ID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121" y="1063013"/>
            <a:ext cx="10879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r>
              <a:rPr lang="en-US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berprestasi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id-ID" sz="24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TERTIB ADMINISTRASI</a:t>
            </a:r>
            <a:endParaRPr lang="id-ID" sz="2800" dirty="0" smtClean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 SUMBER DANA</a:t>
            </a:r>
            <a:endParaRPr lang="id-ID" sz="2800" dirty="0" smtClean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 BIDANG DAN PRESTASI </a:t>
            </a:r>
            <a:endParaRPr lang="id-ID" sz="2800" dirty="0" smtClean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d-ID" sz="28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sz="28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endParaRPr lang="id-ID" sz="2800" dirty="0" smtClean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Kelembangaan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kerjasama</a:t>
            </a:r>
            <a:endParaRPr lang="id-ID" sz="24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ditendik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sz="24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endParaRPr lang="id-ID" sz="24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Pembelajaran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kemahasiswaan</a:t>
            </a: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7390" y="5535600"/>
            <a:ext cx="997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MAJU DAN JAYALAH UNIVERSITAS DR. SOETOMO </a:t>
            </a:r>
            <a:endParaRPr lang="id-ID" sz="28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 </a:t>
            </a: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MEWUJUDKAN UNIVERSITAS DR. SOETOMO UNGGUL</a:t>
            </a:r>
            <a:endParaRPr lang="id-ID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2" y="5033331"/>
            <a:ext cx="1465803" cy="14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015"/>
            <a:ext cx="5765079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306" y="1021977"/>
            <a:ext cx="70059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Sekian</a:t>
            </a:r>
          </a:p>
          <a:p>
            <a:pPr algn="ctr"/>
            <a:r>
              <a:rPr lang="id-ID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&amp;</a:t>
            </a:r>
          </a:p>
          <a:p>
            <a:pPr algn="ctr"/>
            <a:r>
              <a:rPr lang="id-ID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7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68" y="-886438"/>
            <a:ext cx="6855725" cy="4949404"/>
          </a:xfrm>
          <a:prstGeom prst="rect">
            <a:avLst/>
          </a:prstGeom>
        </p:spPr>
      </p:pic>
      <p:pic>
        <p:nvPicPr>
          <p:cNvPr id="16" name="Picture 2" descr="http://www.foreximf.com/wp-content/uploads/2014/06/Change-Password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4" t="25529" r="4062" b="57860"/>
          <a:stretch/>
        </p:blipFill>
        <p:spPr bwMode="auto">
          <a:xfrm>
            <a:off x="5754761" y="2111035"/>
            <a:ext cx="2031086" cy="10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88" y="3103662"/>
            <a:ext cx="12192000" cy="77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0" y="1371436"/>
            <a:ext cx="12192000" cy="77097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6696344" y="381500"/>
            <a:ext cx="51216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UNIVERSITAS DR. SOETOMO </a:t>
            </a:r>
            <a:endParaRPr lang="id-ID" sz="3800" dirty="0">
              <a:latin typeface="Bernard MT Condensed" panose="020508060609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2455" y="1493950"/>
            <a:ext cx="5003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Excellent Teaching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</a:t>
            </a:r>
            <a:endParaRPr lang="id-ID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3240" y="3197527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University </a:t>
            </a:r>
            <a:endParaRPr lang="id-ID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4648531"/>
            <a:ext cx="5037362" cy="16312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US" sz="28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8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Dr. </a:t>
            </a:r>
            <a:r>
              <a:rPr lang="en-US" sz="2800" dirty="0" err="1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Soetomo</a:t>
            </a:r>
            <a:endParaRPr lang="id-ID" sz="2800" dirty="0" smtClean="0">
              <a:solidFill>
                <a:schemeClr val="bg1"/>
              </a:solidFill>
              <a:latin typeface="Bernard MT Condensed" panose="020508060609050204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d-ID" sz="2400" b="1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Mengedepankan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Keunggulan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Pelaksanaan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Tridharma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Perguruan</a:t>
            </a:r>
            <a:r>
              <a:rPr lang="en-US" sz="24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Tinggi</a:t>
            </a:r>
            <a:r>
              <a:rPr lang="id-ID" sz="2400" b="1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id-ID" sz="2400" b="1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956"/>
            <a:ext cx="4079035" cy="339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4557864" y="2341433"/>
            <a:ext cx="1141867" cy="2107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8197822" y="3926746"/>
            <a:ext cx="833718" cy="562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3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6153" r="17086" b="25485"/>
          <a:stretch/>
        </p:blipFill>
        <p:spPr>
          <a:xfrm>
            <a:off x="0" y="1151813"/>
            <a:ext cx="6083387" cy="4159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357" y="451465"/>
            <a:ext cx="4602542" cy="6463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id-ID" sz="3600" dirty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Kegiatan Pokok </a:t>
            </a:r>
            <a:r>
              <a:rPr lang="en-US" sz="3600" dirty="0" err="1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id-ID" sz="3600" dirty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tomo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126" y="5142349"/>
            <a:ext cx="428152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endParaRPr lang="id-ID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489" y="3594993"/>
            <a:ext cx="191680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d-ID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id-ID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2961" y="4442284"/>
            <a:ext cx="175868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endParaRPr lang="id-ID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-1348" y="1223363"/>
            <a:ext cx="12198307" cy="4986635"/>
          </a:xfrm>
          <a:prstGeom prst="bentConnector3">
            <a:avLst>
              <a:gd name="adj1" fmla="val 5088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96033" y="1223363"/>
            <a:ext cx="485801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angkah</a:t>
            </a:r>
            <a:r>
              <a:rPr lang="en-US" sz="24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id-ID" sz="24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Unitomo :</a:t>
            </a:r>
            <a:endParaRPr lang="id-ID" sz="2400" dirty="0">
              <a:solidFill>
                <a:schemeClr val="bg1"/>
              </a:solidFill>
              <a:latin typeface="Bernard MT Condensed" panose="020508060609050204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6033" y="1676890"/>
            <a:ext cx="4858014" cy="4401205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Anugerah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Kampus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Unggul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(AKU)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Swasta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(PTS)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Kopertis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Wilayah VII,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Timur</a:t>
            </a:r>
            <a:endParaRPr lang="id-ID" sz="2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komunitas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intelektual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amanah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menguasai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terwujudnya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bangsa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adil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makmur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berlandaskan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moralitas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endParaRPr lang="id-ID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2136"/>
          <a:stretch/>
        </p:blipFill>
        <p:spPr>
          <a:xfrm>
            <a:off x="4531658" y="5561859"/>
            <a:ext cx="5177117" cy="1308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0" y="3957920"/>
            <a:ext cx="3872459" cy="290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27325"/>
            <a:ext cx="12192000" cy="764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id-ID" sz="3800" dirty="0" smtClean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II.   </a:t>
            </a:r>
            <a:r>
              <a:rPr lang="en-US" sz="3800" dirty="0" smtClean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3800" dirty="0"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MENINGKATKAN KUALITAS ATAU MUTU PENDIDIKAN</a:t>
            </a:r>
            <a:endParaRPr lang="id-ID" sz="3800" dirty="0">
              <a:latin typeface="Bernard MT Condensed" panose="020508060609050204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458" y="1378633"/>
            <a:ext cx="750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Mampu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menjamin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pemerataan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kesempatan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endParaRPr lang="id-ID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Peningkatan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mutu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serta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relevansi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efisiensi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manajemen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endParaRPr lang="id-ID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3459" y="2895386"/>
            <a:ext cx="9613880" cy="258532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pembaharuan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mengkombinasikan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akademiknya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enterpreneural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lulusan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berdaya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saing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global (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hardskill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softskill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sinergi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lembaga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pengujian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Penajaman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kurikulum</a:t>
            </a: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id-ID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&amp;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Internasional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</a:t>
            </a:r>
            <a:r>
              <a:rPr lang="en-US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id-ID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5825" y="937042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ea typeface="Calibri" panose="020F0502020204030204" pitchFamily="34" charset="0"/>
              </a:rPr>
              <a:t>Sistem</a:t>
            </a:r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Calibri" panose="020F0502020204030204" pitchFamily="34" charset="0"/>
              </a:rPr>
              <a:t>Pendidikan</a:t>
            </a:r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Calibri" panose="020F0502020204030204" pitchFamily="34" charset="0"/>
              </a:rPr>
              <a:t>Nasional</a:t>
            </a:r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3458" y="2480513"/>
            <a:ext cx="8245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PERGURUAN TINGGI YANG BERDAYA SAING </a:t>
            </a:r>
            <a:r>
              <a:rPr lang="id-ID" sz="20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(Permen Dikti No. 44 Tahun 2015)</a:t>
            </a:r>
            <a:endParaRPr lang="id-ID" sz="2000" dirty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6" y="970491"/>
            <a:ext cx="2770227" cy="184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/>
          <a:stretch/>
        </p:blipFill>
        <p:spPr>
          <a:xfrm rot="5400000">
            <a:off x="-1298235" y="2235275"/>
            <a:ext cx="4624818" cy="2028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896" y="5579383"/>
            <a:ext cx="3455894" cy="1293592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474225" y="5778290"/>
            <a:ext cx="2459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UNIVERSITAS </a:t>
            </a:r>
          </a:p>
          <a:p>
            <a:pPr algn="ctr"/>
            <a:r>
              <a:rPr lang="id-I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UNGGUL</a:t>
            </a:r>
            <a:endParaRPr lang="id-ID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53574" y="5579383"/>
            <a:ext cx="870508" cy="1278617"/>
          </a:xfrm>
          <a:prstGeom prst="rightArrow">
            <a:avLst/>
          </a:prstGeom>
          <a:solidFill>
            <a:srgbClr val="FC6460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0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1" y="4257207"/>
            <a:ext cx="4097715" cy="1934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9735" y="3274778"/>
            <a:ext cx="7614571" cy="33840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Nasional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Pendidikan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terdiri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Isi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Proses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Kompetensi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Lulusan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Tenaga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Kependidikan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Sarana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Prasarana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Pengelolaan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Pembiayaan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35 </a:t>
            </a:r>
            <a:r>
              <a:rPr lang="en-US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UU RI </a:t>
            </a:r>
            <a:r>
              <a:rPr lang="en-US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2003</a:t>
            </a:r>
            <a:r>
              <a:rPr lang="en-US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 rot="994411">
            <a:off x="7523265" y="3934120"/>
            <a:ext cx="3400305" cy="19664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441291" y="1966329"/>
            <a:ext cx="7301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Nasional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minimal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wilayah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Kesatuan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Indonesia”</a:t>
            </a:r>
            <a:endParaRPr lang="id-ID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701488" y="2571967"/>
            <a:ext cx="46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 RI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</a:t>
            </a:r>
            <a:r>
              <a:rPr lang="id-ID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b="1" i="1" dirty="0"/>
          </a:p>
        </p:txBody>
      </p:sp>
      <p:sp>
        <p:nvSpPr>
          <p:cNvPr id="8" name="Rectangle 7"/>
          <p:cNvSpPr/>
          <p:nvPr/>
        </p:nvSpPr>
        <p:spPr>
          <a:xfrm>
            <a:off x="4572284" y="1491446"/>
            <a:ext cx="443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Kualitas</a:t>
            </a:r>
            <a:r>
              <a:rPr lang="en-US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atau</a:t>
            </a:r>
            <a:r>
              <a:rPr lang="en-US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</a:t>
            </a:r>
            <a:r>
              <a:rPr lang="en-US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Pendidikan</a:t>
            </a:r>
            <a:r>
              <a:rPr lang="en-US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6470" y="4614393"/>
            <a:ext cx="2361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 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ITINGKATKAN </a:t>
            </a:r>
            <a:endParaRPr lang="id-ID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ECARA </a:t>
            </a:r>
            <a:r>
              <a:rPr lang="id-ID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ERENCANA </a:t>
            </a:r>
            <a:endParaRPr lang="id-ID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26" y="0"/>
            <a:ext cx="417805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Tridharma</a:t>
            </a:r>
            <a:r>
              <a:rPr lang="en-US" sz="240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Perguruan</a:t>
            </a:r>
            <a:r>
              <a:rPr lang="en-US" sz="240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Tinggi</a:t>
            </a:r>
            <a:r>
              <a:rPr lang="en-US" sz="240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24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0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UU No.12 </a:t>
            </a:r>
            <a:r>
              <a:rPr lang="en-US" sz="2000" i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Tahun</a:t>
            </a:r>
            <a:r>
              <a:rPr lang="en-US" sz="20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2012, </a:t>
            </a:r>
            <a:r>
              <a:rPr lang="en-US" sz="2000" i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Pasal</a:t>
            </a:r>
            <a:r>
              <a:rPr lang="en-US" sz="20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000" i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ayat</a:t>
            </a:r>
            <a:r>
              <a:rPr lang="en-US" sz="20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9)</a:t>
            </a:r>
            <a:endParaRPr lang="id-ID" sz="2000" i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" y="769441"/>
            <a:ext cx="4157608" cy="3345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Brace 9"/>
          <p:cNvSpPr/>
          <p:nvPr/>
        </p:nvSpPr>
        <p:spPr>
          <a:xfrm>
            <a:off x="6846719" y="3795828"/>
            <a:ext cx="813234" cy="2359777"/>
          </a:xfrm>
          <a:prstGeom prst="rightBrace">
            <a:avLst>
              <a:gd name="adj1" fmla="val 35497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4429735" y="1403366"/>
            <a:ext cx="7165299" cy="1718502"/>
          </a:xfrm>
          <a:prstGeom prst="round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16" y="-30876"/>
            <a:ext cx="7410602" cy="14342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21" y="3279131"/>
            <a:ext cx="4667945" cy="3495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949" y="4002566"/>
            <a:ext cx="749675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Kualitas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tidak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hanya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dosen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berkualitas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tetapi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aspek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lain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a.l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: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Standar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Proses,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Kompetensi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lulusan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Sarana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prasarana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Pengelolaan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Pembiayaan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Penilaian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6155" y="4751882"/>
            <a:ext cx="3002225" cy="1199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>
            <a:off x="4316329" y="4910765"/>
            <a:ext cx="2639108" cy="8394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471671" y="2423679"/>
            <a:ext cx="5869167" cy="11115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6437116" y="2499819"/>
            <a:ext cx="4895448" cy="10156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Pencairan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(unfreezing) status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quo</a:t>
            </a:r>
            <a:endParaRPr lang="id-ID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Perpindahan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(moving)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keadaan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baru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Pembekuan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kembali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(refreezing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id-ID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907" y="1267759"/>
            <a:ext cx="11165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proses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memprakarsai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dirubah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id-I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id-ID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907" y="817505"/>
            <a:ext cx="2584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Robbins : </a:t>
            </a:r>
            <a:endParaRPr lang="id-I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71" y="157982"/>
            <a:ext cx="3395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Strategi</a:t>
            </a:r>
            <a:r>
              <a:rPr lang="en-US" sz="2800" dirty="0" smtClean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2800" dirty="0" smtClean="0">
                <a:solidFill>
                  <a:sysClr val="windowText" lastClr="00000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800" dirty="0">
              <a:latin typeface="Bernard MT Condensed" panose="020508060609050204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49" y="2725523"/>
            <a:ext cx="560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Proses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perubahan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membutuhkan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langkah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endParaRPr lang="id-ID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8172" y="5165540"/>
            <a:ext cx="21576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PERLU DIBANGUN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7475021" y="5027040"/>
            <a:ext cx="2238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Perguruan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Tinggi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Menjadi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Lebih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Unggul</a:t>
            </a:r>
            <a:endParaRPr lang="id-ID" dirty="0"/>
          </a:p>
        </p:txBody>
      </p:sp>
      <p:sp>
        <p:nvSpPr>
          <p:cNvPr id="12" name="Right Arrow 11"/>
          <p:cNvSpPr/>
          <p:nvPr/>
        </p:nvSpPr>
        <p:spPr>
          <a:xfrm>
            <a:off x="3169855" y="4485036"/>
            <a:ext cx="1596972" cy="1730341"/>
          </a:xfrm>
          <a:prstGeom prst="rightArrow">
            <a:avLst>
              <a:gd name="adj1" fmla="val 52213"/>
              <a:gd name="adj2" fmla="val 85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3" y="0"/>
            <a:ext cx="1823915" cy="11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2425386" y="732932"/>
            <a:ext cx="1884324" cy="1919418"/>
          </a:xfrm>
          <a:prstGeom prst="rightArrow">
            <a:avLst>
              <a:gd name="adj1" fmla="val 70305"/>
              <a:gd name="adj2" fmla="val 58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352212" y="675061"/>
            <a:ext cx="2986555" cy="20524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0" y="2968052"/>
            <a:ext cx="11707318" cy="34204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352212" y="74674"/>
            <a:ext cx="682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</a:rPr>
              <a:t>PROSES PENDIDIKAN DI PERGURUAN TINGGI</a:t>
            </a:r>
            <a:endParaRPr lang="id-I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9710" y="947256"/>
            <a:ext cx="5793755" cy="150810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Pemeratan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Relevansi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Efisiensi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5329" y="1126687"/>
            <a:ext cx="187343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Pokok</a:t>
            </a:r>
            <a:endParaRPr lang="id-I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9" y="3083857"/>
            <a:ext cx="3498555" cy="3259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0514" y="3850202"/>
            <a:ext cx="8056824" cy="2462213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Sebagai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Insan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Dewasa</a:t>
            </a:r>
            <a:r>
              <a:rPr lang="id-ID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memiliki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kesadaran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sendiri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mengembangan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potensi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diri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Perguruan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Tinggi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menjadi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intelektual,ilmuan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praktisi,dan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profesional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dengan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melakukan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pembelajaran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pencarian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kebenaran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ilmiah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penguasaan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pengembangan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pengamalan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cabang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ilmu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pengetahuan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teknologi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menjadi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ilmuan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intelektual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praktisi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atau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profesional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berbudaya</a:t>
            </a:r>
            <a:r>
              <a:rPr lang="id-ID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d-ID" sz="22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386" y="808139"/>
            <a:ext cx="107958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3"/>
          <a:stretch/>
        </p:blipFill>
        <p:spPr>
          <a:xfrm>
            <a:off x="9255049" y="74674"/>
            <a:ext cx="2976925" cy="30091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14" y="2969210"/>
            <a:ext cx="3769637" cy="880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1365" y="2807067"/>
            <a:ext cx="4039408" cy="3808750"/>
          </a:xfrm>
          <a:prstGeom prst="roundRect">
            <a:avLst>
              <a:gd name="adj" fmla="val 96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Hanya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dengan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pengetahuan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mendalam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tentang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dibutuhkan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pembangunan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dapat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lebih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mencapai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hasil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sesuai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fungsinya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Dharma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perlu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dievaluasi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relevansi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program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jurusan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kebutuhan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pembangunan</a:t>
            </a: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6697" y="215595"/>
            <a:ext cx="5756224" cy="2523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144819" y="3553440"/>
            <a:ext cx="644533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Kerangka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kurikulum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dikembangkan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bersangkutan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nasional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38 </a:t>
            </a:r>
            <a:r>
              <a:rPr lang="en-US" sz="2000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sz="20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000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4, UU RI </a:t>
            </a:r>
            <a:r>
              <a:rPr lang="en-US" sz="2000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0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2000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2003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695" y="413073"/>
            <a:ext cx="575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Kurikulum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Pendidikan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Tinggi</a:t>
            </a:r>
            <a:r>
              <a:rPr lang="id-I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mencakup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Pengembangan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id-ID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1509" y="813184"/>
            <a:ext cx="5471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Kecerdasan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Intelektual</a:t>
            </a:r>
            <a:endParaRPr lang="id-ID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Akhlak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Mulia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d-ID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Keterampilan</a:t>
            </a:r>
            <a:endParaRPr lang="id-ID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30090"/>
          <a:stretch/>
        </p:blipFill>
        <p:spPr>
          <a:xfrm>
            <a:off x="202808" y="215596"/>
            <a:ext cx="1693889" cy="2523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Down Arrow 11"/>
          <p:cNvSpPr/>
          <p:nvPr/>
        </p:nvSpPr>
        <p:spPr>
          <a:xfrm>
            <a:off x="1446991" y="4600888"/>
            <a:ext cx="1469036" cy="663759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4632401" y="3352396"/>
            <a:ext cx="569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smtClean="0">
                <a:latin typeface="Arial Rounded MT Bold" panose="020F0704030504030204" pitchFamily="34" charset="0"/>
              </a:rPr>
              <a:t>“</a:t>
            </a:r>
            <a:endParaRPr lang="id-ID" sz="6000" dirty="0">
              <a:latin typeface="Arial Rounded MT Bold" panose="020F07040305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19" y="613128"/>
            <a:ext cx="3937229" cy="20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765</TotalTime>
  <Words>1854</Words>
  <Application>Microsoft Office PowerPoint</Application>
  <PresentationFormat>Widescreen</PresentationFormat>
  <Paragraphs>248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Adobe Gothic Std B</vt:lpstr>
      <vt:lpstr>Arial Unicode MS</vt:lpstr>
      <vt:lpstr>MS Mincho</vt:lpstr>
      <vt:lpstr>Arial</vt:lpstr>
      <vt:lpstr>Arial Narrow</vt:lpstr>
      <vt:lpstr>Arial Rounded MT Bold</vt:lpstr>
      <vt:lpstr>Bernard MT Condensed</vt:lpstr>
      <vt:lpstr>Calibri</vt:lpstr>
      <vt:lpstr>Century Gothic</vt:lpstr>
      <vt:lpstr>Impact</vt:lpstr>
      <vt:lpstr>Symbol</vt:lpstr>
      <vt:lpstr>Times New Roman</vt:lpstr>
      <vt:lpstr>Wingdings</vt:lpstr>
      <vt:lpstr>Main Event</vt:lpstr>
      <vt:lpstr>STRATEGI MENINGKATKAN  KUALITAS ATAU MUTU PENDIDIKAN GUNA MEWUJUDKAN  UNIVERSITAS DR. SOETOMO / UNITOMO UNGGUL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MENINGKATKAN  KUALITAS ATAU MUTU PENDIDIKAN GUNA MEWUJUDKAN  UNIVERSITAS DR. SOETOMO / UNITOMO UNGGUL</dc:title>
  <dc:creator>Windows User</dc:creator>
  <cp:lastModifiedBy>Ilham Yudhitya</cp:lastModifiedBy>
  <cp:revision>75</cp:revision>
  <dcterms:created xsi:type="dcterms:W3CDTF">2017-07-25T11:23:11Z</dcterms:created>
  <dcterms:modified xsi:type="dcterms:W3CDTF">2017-07-30T13:46:11Z</dcterms:modified>
</cp:coreProperties>
</file>